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28"/>
  </p:notesMasterIdLst>
  <p:sldIdLst>
    <p:sldId id="274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5" r:id="rId11"/>
    <p:sldId id="286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6" r:id="rId20"/>
    <p:sldId id="295" r:id="rId21"/>
    <p:sldId id="297" r:id="rId22"/>
    <p:sldId id="299" r:id="rId23"/>
    <p:sldId id="300" r:id="rId24"/>
    <p:sldId id="301" r:id="rId25"/>
    <p:sldId id="303" r:id="rId26"/>
    <p:sldId id="30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CC66"/>
    <a:srgbClr val="99FF33"/>
    <a:srgbClr val="FFCC00"/>
    <a:srgbClr val="000000"/>
    <a:srgbClr val="FF0000"/>
    <a:srgbClr val="467821"/>
    <a:srgbClr val="9CC65A"/>
    <a:srgbClr val="FF6600"/>
    <a:srgbClr val="93C3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93C17-166C-4C42-AEE8-35D980691FF5}" type="datetimeFigureOut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DE92F-6ED5-45BE-BF5B-03FAD6762A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415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DE92F-6ED5-45BE-BF5B-03FAD6762A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628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DE92F-6ED5-45BE-BF5B-03FAD6762A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945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DE92F-6ED5-45BE-BF5B-03FAD6762A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07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DE92F-6ED5-45BE-BF5B-03FAD6762A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66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DE92F-6ED5-45BE-BF5B-03FAD6762A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378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DE92F-6ED5-45BE-BF5B-03FAD6762A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767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DE92F-6ED5-45BE-BF5B-03FAD6762A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93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DE92F-6ED5-45BE-BF5B-03FAD6762A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835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DE92F-6ED5-45BE-BF5B-03FAD6762A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764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DE92F-6ED5-45BE-BF5B-03FAD6762A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781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DE92F-6ED5-45BE-BF5B-03FAD6762A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466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DE92F-6ED5-45BE-BF5B-03FAD6762A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454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DE92F-6ED5-45BE-BF5B-03FAD6762A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979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DE92F-6ED5-45BE-BF5B-03FAD6762A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032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DE92F-6ED5-45BE-BF5B-03FAD6762A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478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DE92F-6ED5-45BE-BF5B-03FAD6762A5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243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DE92F-6ED5-45BE-BF5B-03FAD6762A5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3013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DE92F-6ED5-45BE-BF5B-03FAD6762A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7579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DE92F-6ED5-45BE-BF5B-03FAD6762A5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500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DE92F-6ED5-45BE-BF5B-03FAD6762A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433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DE92F-6ED5-45BE-BF5B-03FAD6762A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677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DE92F-6ED5-45BE-BF5B-03FAD6762A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907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DE92F-6ED5-45BE-BF5B-03FAD6762A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651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DE92F-6ED5-45BE-BF5B-03FAD6762A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701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DE92F-6ED5-45BE-BF5B-03FAD6762A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0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DE92F-6ED5-45BE-BF5B-03FAD6762A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767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F64F8-9B0B-40C7-8CA4-6E112453FDC8}" type="datetimeFigureOut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1236-55E0-4AE4-911C-89D0F1F980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54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F64F8-9B0B-40C7-8CA4-6E112453FDC8}" type="datetimeFigureOut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1236-55E0-4AE4-911C-89D0F1F980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549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F64F8-9B0B-40C7-8CA4-6E112453FDC8}" type="datetimeFigureOut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1236-55E0-4AE4-911C-89D0F1F980B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7925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F64F8-9B0B-40C7-8CA4-6E112453FDC8}" type="datetimeFigureOut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1236-55E0-4AE4-911C-89D0F1F980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615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F64F8-9B0B-40C7-8CA4-6E112453FDC8}" type="datetimeFigureOut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1236-55E0-4AE4-911C-89D0F1F980B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3585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F64F8-9B0B-40C7-8CA4-6E112453FDC8}" type="datetimeFigureOut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1236-55E0-4AE4-911C-89D0F1F980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922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F64F8-9B0B-40C7-8CA4-6E112453FDC8}" type="datetimeFigureOut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1236-55E0-4AE4-911C-89D0F1F980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044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F64F8-9B0B-40C7-8CA4-6E112453FDC8}" type="datetimeFigureOut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1236-55E0-4AE4-911C-89D0F1F980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382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F64F8-9B0B-40C7-8CA4-6E112453FDC8}" type="datetimeFigureOut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1236-55E0-4AE4-911C-89D0F1F980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27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F64F8-9B0B-40C7-8CA4-6E112453FDC8}" type="datetimeFigureOut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1236-55E0-4AE4-911C-89D0F1F980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00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F64F8-9B0B-40C7-8CA4-6E112453FDC8}" type="datetimeFigureOut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1236-55E0-4AE4-911C-89D0F1F980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881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F64F8-9B0B-40C7-8CA4-6E112453FDC8}" type="datetimeFigureOut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1236-55E0-4AE4-911C-89D0F1F980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02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F64F8-9B0B-40C7-8CA4-6E112453FDC8}" type="datetimeFigureOut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1236-55E0-4AE4-911C-89D0F1F980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76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F64F8-9B0B-40C7-8CA4-6E112453FDC8}" type="datetimeFigureOut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1236-55E0-4AE4-911C-89D0F1F980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941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F64F8-9B0B-40C7-8CA4-6E112453FDC8}" type="datetimeFigureOut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1236-55E0-4AE4-911C-89D0F1F980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308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F64F8-9B0B-40C7-8CA4-6E112453FDC8}" type="datetimeFigureOut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1236-55E0-4AE4-911C-89D0F1F980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420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F64F8-9B0B-40C7-8CA4-6E112453FDC8}" type="datetimeFigureOut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CE81236-55E0-4AE4-911C-89D0F1F980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557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82559-2AA3-49A9-9A4D-FD70F6432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693" y="1003754"/>
            <a:ext cx="8596668" cy="1883023"/>
          </a:xfrm>
        </p:spPr>
        <p:txBody>
          <a:bodyPr anchor="ctr">
            <a:noAutofit/>
          </a:bodyPr>
          <a:lstStyle/>
          <a:p>
            <a:pPr algn="ctr"/>
            <a:r>
              <a:rPr lang="zh-CN" altLang="en-US" sz="9600" dirty="0">
                <a:solidFill>
                  <a:schemeClr val="tx1"/>
                </a:solidFill>
              </a:rPr>
              <a:t>手柄设置说明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D103988B-51F0-44E4-8989-78942A30D49E}"/>
              </a:ext>
            </a:extLst>
          </p:cNvPr>
          <p:cNvSpPr txBox="1">
            <a:spLocks/>
          </p:cNvSpPr>
          <p:nvPr/>
        </p:nvSpPr>
        <p:spPr>
          <a:xfrm>
            <a:off x="2825958" y="151205"/>
            <a:ext cx="6323934" cy="517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CN" altLang="en-US" sz="2800" dirty="0"/>
              <a:t>转移台项目</a:t>
            </a:r>
            <a:endParaRPr lang="en-US" altLang="zh-CN" sz="28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5A393B0-E6BC-40CE-90B1-D5E89596F8CE}"/>
              </a:ext>
            </a:extLst>
          </p:cNvPr>
          <p:cNvCxnSpPr>
            <a:cxnSpLocks/>
          </p:cNvCxnSpPr>
          <p:nvPr/>
        </p:nvCxnSpPr>
        <p:spPr>
          <a:xfrm>
            <a:off x="1153982" y="777569"/>
            <a:ext cx="819409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图片包含 游戏机, 画&#10;&#10;描述已自动生成">
            <a:extLst>
              <a:ext uri="{FF2B5EF4-FFF2-40B4-BE49-F238E27FC236}">
                <a16:creationId xmlns:a16="http://schemas.microsoft.com/office/drawing/2014/main" id="{F7E9367C-506D-4EB9-AC1E-67BD308A6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82" y="69436"/>
            <a:ext cx="1586197" cy="653880"/>
          </a:xfrm>
          <a:prstGeom prst="rect">
            <a:avLst/>
          </a:prstGeom>
        </p:spPr>
      </p:pic>
      <p:pic>
        <p:nvPicPr>
          <p:cNvPr id="22" name="图片 21" descr="图片包含 标志, 游戏机, 食物, 杯子&#10;&#10;描述已自动生成">
            <a:extLst>
              <a:ext uri="{FF2B5EF4-FFF2-40B4-BE49-F238E27FC236}">
                <a16:creationId xmlns:a16="http://schemas.microsoft.com/office/drawing/2014/main" id="{C8E7CD50-8EBF-4253-ABD8-57807C86F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37" y="69436"/>
            <a:ext cx="804855" cy="80485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91D608F-35C1-41CE-90B8-7FAF6D781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864" y="3310599"/>
            <a:ext cx="3425288" cy="276983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5DA0FBC-9905-4CBC-BAB9-A36491191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1715" y="3367612"/>
            <a:ext cx="2790720" cy="3290294"/>
          </a:xfrm>
          <a:prstGeom prst="rect">
            <a:avLst/>
          </a:prstGeom>
        </p:spPr>
      </p:pic>
      <p:pic>
        <p:nvPicPr>
          <p:cNvPr id="11266" name="Picture 2" descr="微软 Xbox 无线控制器">
            <a:extLst>
              <a:ext uri="{FF2B5EF4-FFF2-40B4-BE49-F238E27FC236}">
                <a16:creationId xmlns:a16="http://schemas.microsoft.com/office/drawing/2014/main" id="{70A1770A-2A8F-40DC-85F8-44875F3244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9" t="16335" r="13277" b="2035"/>
          <a:stretch/>
        </p:blipFill>
        <p:spPr bwMode="auto">
          <a:xfrm>
            <a:off x="4986289" y="3936963"/>
            <a:ext cx="3790766" cy="276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微软 Xbox 无线控制器">
            <a:extLst>
              <a:ext uri="{FF2B5EF4-FFF2-40B4-BE49-F238E27FC236}">
                <a16:creationId xmlns:a16="http://schemas.microsoft.com/office/drawing/2014/main" id="{34EE4B48-EDAD-4163-B5B1-6EEB2CBE7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00" y="4682985"/>
            <a:ext cx="3201560" cy="210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924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8966C-E7C7-42F1-9B9D-046F791D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160" y="80181"/>
            <a:ext cx="7275250" cy="728786"/>
          </a:xfrm>
        </p:spPr>
        <p:txBody>
          <a:bodyPr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000" dirty="0"/>
              <a:t>转移台设置说明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6EF7983-1D80-49DA-A5E2-B92DFA8E1E9B}"/>
              </a:ext>
            </a:extLst>
          </p:cNvPr>
          <p:cNvCxnSpPr>
            <a:cxnSpLocks/>
          </p:cNvCxnSpPr>
          <p:nvPr/>
        </p:nvCxnSpPr>
        <p:spPr>
          <a:xfrm>
            <a:off x="284085" y="831616"/>
            <a:ext cx="89753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片包含 游戏机, 画&#10;&#10;描述已自动生成">
            <a:extLst>
              <a:ext uri="{FF2B5EF4-FFF2-40B4-BE49-F238E27FC236}">
                <a16:creationId xmlns:a16="http://schemas.microsoft.com/office/drawing/2014/main" id="{9F1B5DA2-7A65-488B-95E2-2C9D2AA18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17634"/>
            <a:ext cx="1586197" cy="6538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3A18A25-62AA-4FE8-A05E-23BE77B56D2D}"/>
              </a:ext>
            </a:extLst>
          </p:cNvPr>
          <p:cNvSpPr/>
          <p:nvPr/>
        </p:nvSpPr>
        <p:spPr>
          <a:xfrm>
            <a:off x="284084" y="873995"/>
            <a:ext cx="8975325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2400"/>
              </a:spcBef>
            </a:pPr>
            <a:r>
              <a:rPr lang="zh-CN" altLang="en-US" sz="3800" b="1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rPr>
              <a:t>界面分区设置说明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E1E59B-2BEE-407A-A111-FD217CD1E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84" y="1650251"/>
            <a:ext cx="4373641" cy="49326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ED81BCD-FDCC-4E38-955C-19B6811EFF2C}"/>
              </a:ext>
            </a:extLst>
          </p:cNvPr>
          <p:cNvSpPr/>
          <p:nvPr/>
        </p:nvSpPr>
        <p:spPr>
          <a:xfrm>
            <a:off x="5820370" y="2004154"/>
            <a:ext cx="5919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选择要控制的轴对象</a:t>
            </a:r>
            <a:endParaRPr lang="zh-CN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382E27-715B-40F7-B769-9D397768597B}"/>
              </a:ext>
            </a:extLst>
          </p:cNvPr>
          <p:cNvSpPr/>
          <p:nvPr/>
        </p:nvSpPr>
        <p:spPr>
          <a:xfrm>
            <a:off x="5834360" y="3369242"/>
            <a:ext cx="5919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显示当前轴的工作状态</a:t>
            </a:r>
            <a:endParaRPr lang="zh-CN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62B643D-95C7-4CDB-BECD-A0B185D31141}"/>
              </a:ext>
            </a:extLst>
          </p:cNvPr>
          <p:cNvSpPr/>
          <p:nvPr/>
        </p:nvSpPr>
        <p:spPr>
          <a:xfrm>
            <a:off x="5901035" y="4930001"/>
            <a:ext cx="5919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设置该轴的相关属性</a:t>
            </a:r>
            <a:endParaRPr lang="zh-CN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2F4E428-6757-4263-98FA-68F7478963F9}"/>
              </a:ext>
            </a:extLst>
          </p:cNvPr>
          <p:cNvSpPr/>
          <p:nvPr/>
        </p:nvSpPr>
        <p:spPr>
          <a:xfrm>
            <a:off x="284084" y="1876425"/>
            <a:ext cx="4373641" cy="628650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4EA6EF0-56BC-44D8-ADBC-5EE3C5673558}"/>
              </a:ext>
            </a:extLst>
          </p:cNvPr>
          <p:cNvSpPr/>
          <p:nvPr/>
        </p:nvSpPr>
        <p:spPr>
          <a:xfrm>
            <a:off x="284084" y="5964711"/>
            <a:ext cx="4373641" cy="628650"/>
          </a:xfrm>
          <a:prstGeom prst="rect">
            <a:avLst/>
          </a:prstGeom>
          <a:solidFill>
            <a:srgbClr val="FF3300">
              <a:alpha val="2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81CC54C-C087-4905-9085-6C5C6CF400C5}"/>
              </a:ext>
            </a:extLst>
          </p:cNvPr>
          <p:cNvSpPr/>
          <p:nvPr/>
        </p:nvSpPr>
        <p:spPr>
          <a:xfrm>
            <a:off x="284083" y="2696556"/>
            <a:ext cx="4373641" cy="628650"/>
          </a:xfrm>
          <a:prstGeom prst="rect">
            <a:avLst/>
          </a:prstGeom>
          <a:solidFill>
            <a:srgbClr val="FFCC00">
              <a:alpha val="2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74C3C4F-B949-49E2-8DC1-53D62F8E795E}"/>
              </a:ext>
            </a:extLst>
          </p:cNvPr>
          <p:cNvSpPr/>
          <p:nvPr/>
        </p:nvSpPr>
        <p:spPr>
          <a:xfrm>
            <a:off x="284082" y="3516687"/>
            <a:ext cx="4373641" cy="2302997"/>
          </a:xfrm>
          <a:prstGeom prst="rect">
            <a:avLst/>
          </a:prstGeom>
          <a:solidFill>
            <a:srgbClr val="99FF33">
              <a:alpha val="2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AF578D62-1A77-41A2-8AFB-48A691D58ADB}"/>
              </a:ext>
            </a:extLst>
          </p:cNvPr>
          <p:cNvCxnSpPr>
            <a:stCxn id="18" idx="3"/>
            <a:endCxn id="6" idx="1"/>
          </p:cNvCxnSpPr>
          <p:nvPr/>
        </p:nvCxnSpPr>
        <p:spPr>
          <a:xfrm>
            <a:off x="4657725" y="2190750"/>
            <a:ext cx="1162645" cy="136570"/>
          </a:xfrm>
          <a:prstGeom prst="bentConnector3">
            <a:avLst>
              <a:gd name="adj1" fmla="val 28699"/>
            </a:avLst>
          </a:prstGeom>
          <a:ln w="381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45C39684-7E73-4B67-BF58-674D4BD3601B}"/>
              </a:ext>
            </a:extLst>
          </p:cNvPr>
          <p:cNvCxnSpPr>
            <a:stCxn id="20" idx="3"/>
            <a:endCxn id="6" idx="1"/>
          </p:cNvCxnSpPr>
          <p:nvPr/>
        </p:nvCxnSpPr>
        <p:spPr>
          <a:xfrm flipV="1">
            <a:off x="4657725" y="2327320"/>
            <a:ext cx="1162645" cy="3951716"/>
          </a:xfrm>
          <a:prstGeom prst="bentConnector3">
            <a:avLst>
              <a:gd name="adj1" fmla="val 28699"/>
            </a:avLst>
          </a:prstGeom>
          <a:ln w="381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2FC789C6-3BDE-4093-A6A3-84DAD42F585F}"/>
              </a:ext>
            </a:extLst>
          </p:cNvPr>
          <p:cNvCxnSpPr>
            <a:cxnSpLocks/>
            <a:stCxn id="22" idx="3"/>
            <a:endCxn id="7" idx="1"/>
          </p:cNvCxnSpPr>
          <p:nvPr/>
        </p:nvCxnSpPr>
        <p:spPr>
          <a:xfrm>
            <a:off x="4657724" y="3010881"/>
            <a:ext cx="1176636" cy="681527"/>
          </a:xfrm>
          <a:prstGeom prst="bentConnector3">
            <a:avLst/>
          </a:prstGeom>
          <a:ln w="381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7CBD70BD-E686-484F-A505-4A2A652B6CC8}"/>
              </a:ext>
            </a:extLst>
          </p:cNvPr>
          <p:cNvCxnSpPr>
            <a:stCxn id="24" idx="3"/>
            <a:endCxn id="17" idx="1"/>
          </p:cNvCxnSpPr>
          <p:nvPr/>
        </p:nvCxnSpPr>
        <p:spPr>
          <a:xfrm>
            <a:off x="4657723" y="4668186"/>
            <a:ext cx="1243312" cy="584981"/>
          </a:xfrm>
          <a:prstGeom prst="bentConnector3">
            <a:avLst/>
          </a:prstGeom>
          <a:ln w="381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320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8966C-E7C7-42F1-9B9D-046F791D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160" y="80181"/>
            <a:ext cx="7275250" cy="728786"/>
          </a:xfrm>
        </p:spPr>
        <p:txBody>
          <a:bodyPr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000" dirty="0"/>
              <a:t>转移台设置说明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6EF7983-1D80-49DA-A5E2-B92DFA8E1E9B}"/>
              </a:ext>
            </a:extLst>
          </p:cNvPr>
          <p:cNvCxnSpPr>
            <a:cxnSpLocks/>
          </p:cNvCxnSpPr>
          <p:nvPr/>
        </p:nvCxnSpPr>
        <p:spPr>
          <a:xfrm>
            <a:off x="284085" y="831616"/>
            <a:ext cx="89753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片包含 游戏机, 画&#10;&#10;描述已自动生成">
            <a:extLst>
              <a:ext uri="{FF2B5EF4-FFF2-40B4-BE49-F238E27FC236}">
                <a16:creationId xmlns:a16="http://schemas.microsoft.com/office/drawing/2014/main" id="{9F1B5DA2-7A65-488B-95E2-2C9D2AA18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17634"/>
            <a:ext cx="1586197" cy="6538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3A18A25-62AA-4FE8-A05E-23BE77B56D2D}"/>
              </a:ext>
            </a:extLst>
          </p:cNvPr>
          <p:cNvSpPr/>
          <p:nvPr/>
        </p:nvSpPr>
        <p:spPr>
          <a:xfrm>
            <a:off x="284084" y="873995"/>
            <a:ext cx="8975325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2400"/>
              </a:spcBef>
            </a:pPr>
            <a:r>
              <a:rPr lang="zh-CN" altLang="en-US" sz="3800" b="1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rPr>
              <a:t>加速度与减速度设置说明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E1E59B-2BEE-407A-A111-FD217CD1E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84" y="1650251"/>
            <a:ext cx="4373641" cy="4932604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9113518-9591-41F9-AB09-96A907D09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793915"/>
              </p:ext>
            </p:extLst>
          </p:nvPr>
        </p:nvGraphicFramePr>
        <p:xfrm>
          <a:off x="5162549" y="1870845"/>
          <a:ext cx="6677025" cy="44914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2951">
                  <a:extLst>
                    <a:ext uri="{9D8B030D-6E8A-4147-A177-3AD203B41FA5}">
                      <a16:colId xmlns:a16="http://schemas.microsoft.com/office/drawing/2014/main" val="1794384838"/>
                    </a:ext>
                  </a:extLst>
                </a:gridCol>
                <a:gridCol w="2638425">
                  <a:extLst>
                    <a:ext uri="{9D8B030D-6E8A-4147-A177-3AD203B41FA5}">
                      <a16:colId xmlns:a16="http://schemas.microsoft.com/office/drawing/2014/main" val="1609352879"/>
                    </a:ext>
                  </a:extLst>
                </a:gridCol>
                <a:gridCol w="3295649">
                  <a:extLst>
                    <a:ext uri="{9D8B030D-6E8A-4147-A177-3AD203B41FA5}">
                      <a16:colId xmlns:a16="http://schemas.microsoft.com/office/drawing/2014/main" val="2969309657"/>
                    </a:ext>
                  </a:extLst>
                </a:gridCol>
              </a:tblGrid>
              <a:tr h="445485">
                <a:tc>
                  <a:txBody>
                    <a:bodyPr/>
                    <a:lstStyle/>
                    <a:p>
                      <a:pPr algn="ctr" fontAlgn="ctr"/>
                      <a:endParaRPr lang="zh-CN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加速度大</a:t>
                      </a:r>
                      <a:endParaRPr lang="zh-CN" altLang="en-US" sz="32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加速度小</a:t>
                      </a:r>
                      <a:endParaRPr lang="zh-CN" altLang="en-US" sz="32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498266"/>
                  </a:ext>
                </a:extLst>
              </a:tr>
              <a:tr h="199710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减速度大</a:t>
                      </a:r>
                      <a:endParaRPr lang="zh-CN" altLang="en-US" sz="32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3200" u="none" strike="noStrike" dirty="0">
                          <a:effectLst/>
                        </a:rPr>
                        <a:t>快速启动快速停止</a:t>
                      </a:r>
                      <a:r>
                        <a:rPr lang="en-US" altLang="zh-CN" sz="3200" u="none" strike="noStrike" dirty="0">
                          <a:effectLst/>
                        </a:rPr>
                        <a:t>, </a:t>
                      </a:r>
                      <a:r>
                        <a:rPr lang="zh-CN" altLang="en-US" sz="32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可能会导致样品台晃动</a:t>
                      </a:r>
                      <a:endParaRPr lang="zh-CN" altLang="en-US" sz="3200" b="0" i="0" u="none" strike="noStrike" dirty="0">
                        <a:solidFill>
                          <a:schemeClr val="accent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3200" u="none" strike="noStrike" dirty="0">
                          <a:effectLst/>
                        </a:rPr>
                        <a:t>慢速启动</a:t>
                      </a:r>
                      <a:r>
                        <a:rPr lang="en-US" altLang="zh-CN" sz="3200" u="none" strike="noStrike" dirty="0">
                          <a:effectLst/>
                        </a:rPr>
                        <a:t>, </a:t>
                      </a:r>
                      <a:r>
                        <a:rPr lang="zh-CN" altLang="en-US" sz="3200" u="none" strike="noStrike" dirty="0">
                          <a:effectLst/>
                        </a:rPr>
                        <a:t>快速停止</a:t>
                      </a:r>
                      <a:r>
                        <a:rPr lang="en-US" altLang="zh-CN" sz="3200" u="none" strike="noStrike" dirty="0">
                          <a:effectLst/>
                        </a:rPr>
                        <a:t>, </a:t>
                      </a:r>
                      <a:r>
                        <a:rPr lang="zh-CN" altLang="en-US" sz="32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一般采用这种设置 </a:t>
                      </a:r>
                      <a:r>
                        <a:rPr lang="zh-CN" altLang="en-US" sz="3600" b="1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√</a:t>
                      </a:r>
                      <a:endParaRPr lang="zh-CN" altLang="en-US" sz="32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8664056"/>
                  </a:ext>
                </a:extLst>
              </a:tr>
              <a:tr h="199710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3200" u="none" strike="noStrike">
                          <a:solidFill>
                            <a:schemeClr val="tx1"/>
                          </a:solidFill>
                          <a:effectLst/>
                        </a:rPr>
                        <a:t>减速度小</a:t>
                      </a:r>
                      <a:endParaRPr lang="zh-CN" altLang="en-US" sz="32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3200" u="none" strike="noStrike" dirty="0">
                          <a:effectLst/>
                        </a:rPr>
                        <a:t>快速的启动</a:t>
                      </a:r>
                      <a:r>
                        <a:rPr lang="en-US" altLang="zh-CN" sz="3200" u="none" strike="noStrike" dirty="0">
                          <a:effectLst/>
                        </a:rPr>
                        <a:t>, </a:t>
                      </a:r>
                      <a:r>
                        <a:rPr lang="zh-CN" altLang="en-US" sz="3200" u="none" strike="noStrike" dirty="0">
                          <a:effectLst/>
                        </a:rPr>
                        <a:t>慢速停止</a:t>
                      </a:r>
                      <a:r>
                        <a:rPr lang="en-US" altLang="zh-CN" sz="3200" u="none" strike="noStrike" dirty="0">
                          <a:effectLst/>
                        </a:rPr>
                        <a:t>, </a:t>
                      </a:r>
                      <a:r>
                        <a:rPr lang="zh-CN" altLang="en-US" sz="3200" u="none" strike="noStrike" dirty="0">
                          <a:effectLst/>
                        </a:rPr>
                        <a:t>感觉上会有</a:t>
                      </a:r>
                      <a:r>
                        <a:rPr lang="zh-CN" altLang="en-US" sz="32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操作延迟</a:t>
                      </a:r>
                      <a:endParaRPr lang="zh-CN" altLang="en-US" sz="3200" b="0" i="0" u="none" strike="noStrike" dirty="0">
                        <a:solidFill>
                          <a:schemeClr val="accent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3200" u="none" strike="noStrike" dirty="0">
                          <a:effectLst/>
                        </a:rPr>
                        <a:t>慢速启动</a:t>
                      </a:r>
                      <a:r>
                        <a:rPr lang="en-US" altLang="zh-CN" sz="3200" u="none" strike="noStrike" dirty="0">
                          <a:effectLst/>
                        </a:rPr>
                        <a:t>, </a:t>
                      </a:r>
                      <a:r>
                        <a:rPr lang="zh-CN" altLang="en-US" sz="3200" u="none" strike="noStrike" dirty="0">
                          <a:effectLst/>
                        </a:rPr>
                        <a:t>慢速停止</a:t>
                      </a:r>
                      <a:r>
                        <a:rPr lang="en-US" altLang="zh-CN" sz="3200" u="none" strike="noStrike" dirty="0">
                          <a:effectLst/>
                        </a:rPr>
                        <a:t>, </a:t>
                      </a:r>
                      <a:r>
                        <a:rPr lang="zh-CN" altLang="en-US" sz="32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移动反应比较慢</a:t>
                      </a:r>
                      <a:endParaRPr lang="zh-CN" altLang="en-US" sz="3200" b="0" i="0" u="none" strike="noStrike" dirty="0">
                        <a:solidFill>
                          <a:schemeClr val="accent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0836757"/>
                  </a:ext>
                </a:extLst>
              </a:tr>
            </a:tbl>
          </a:graphicData>
        </a:graphic>
      </p:graphicFrame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318B9627-284C-4CB5-98D6-323CCBA82D0F}"/>
              </a:ext>
            </a:extLst>
          </p:cNvPr>
          <p:cNvCxnSpPr>
            <a:cxnSpLocks/>
          </p:cNvCxnSpPr>
          <p:nvPr/>
        </p:nvCxnSpPr>
        <p:spPr>
          <a:xfrm flipV="1">
            <a:off x="1984160" y="2152651"/>
            <a:ext cx="3178389" cy="1876424"/>
          </a:xfrm>
          <a:prstGeom prst="bentConnector3">
            <a:avLst>
              <a:gd name="adj1" fmla="val -4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943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8966C-E7C7-42F1-9B9D-046F791D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160" y="80181"/>
            <a:ext cx="7275250" cy="728786"/>
          </a:xfrm>
        </p:spPr>
        <p:txBody>
          <a:bodyPr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000" dirty="0"/>
              <a:t>转移台设置说明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6EF7983-1D80-49DA-A5E2-B92DFA8E1E9B}"/>
              </a:ext>
            </a:extLst>
          </p:cNvPr>
          <p:cNvCxnSpPr>
            <a:cxnSpLocks/>
          </p:cNvCxnSpPr>
          <p:nvPr/>
        </p:nvCxnSpPr>
        <p:spPr>
          <a:xfrm>
            <a:off x="284085" y="831616"/>
            <a:ext cx="89753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片包含 游戏机, 画&#10;&#10;描述已自动生成">
            <a:extLst>
              <a:ext uri="{FF2B5EF4-FFF2-40B4-BE49-F238E27FC236}">
                <a16:creationId xmlns:a16="http://schemas.microsoft.com/office/drawing/2014/main" id="{9F1B5DA2-7A65-488B-95E2-2C9D2AA18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17634"/>
            <a:ext cx="1586197" cy="6538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3A18A25-62AA-4FE8-A05E-23BE77B56D2D}"/>
              </a:ext>
            </a:extLst>
          </p:cNvPr>
          <p:cNvSpPr/>
          <p:nvPr/>
        </p:nvSpPr>
        <p:spPr>
          <a:xfrm>
            <a:off x="284084" y="873995"/>
            <a:ext cx="8975325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2400"/>
              </a:spcBef>
            </a:pPr>
            <a:r>
              <a:rPr lang="zh-CN" altLang="en-US" sz="3800" b="1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rPr>
              <a:t>移动速度与零位设置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E1E59B-2BEE-407A-A111-FD217CD1E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84" y="1650251"/>
            <a:ext cx="4373641" cy="4932604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2CD0B90-A927-46C3-9A78-7E3FDAEFC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444" y="3212998"/>
            <a:ext cx="6122356" cy="1413142"/>
          </a:xfrm>
        </p:spPr>
        <p:txBody>
          <a:bodyPr anchor="ctr">
            <a:noAutofit/>
          </a:bodyPr>
          <a:lstStyle/>
          <a:p>
            <a:pPr marL="571500" indent="-571500">
              <a:spcBef>
                <a:spcPts val="0"/>
              </a:spcBef>
              <a:buFont typeface="+mj-lt"/>
              <a:buAutoNum type="romanUcPeriod"/>
            </a:pPr>
            <a:r>
              <a:rPr lang="zh-CN" altLang="en-US" sz="3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当前手动操作的速度</a:t>
            </a:r>
            <a:endParaRPr lang="en-US" altLang="zh-CN" sz="3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571500" indent="-571500">
              <a:spcBef>
                <a:spcPts val="0"/>
              </a:spcBef>
              <a:buFont typeface="+mj-lt"/>
              <a:buAutoNum type="romanUcPeriod"/>
            </a:pPr>
            <a:r>
              <a:rPr lang="zh-CN" altLang="en-US" sz="3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复位的速度</a:t>
            </a:r>
            <a:endParaRPr lang="en-US" altLang="zh-CN" sz="3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872322-F383-4A04-9ADA-D0B199C3E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577" y="1377535"/>
            <a:ext cx="6930564" cy="1710709"/>
          </a:xfrm>
          <a:prstGeom prst="rect">
            <a:avLst/>
          </a:prstGeom>
        </p:spPr>
      </p:pic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E799B90D-42D8-486A-A8A6-B9EAF49ED133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84160" y="3919569"/>
            <a:ext cx="3247284" cy="74955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1E6FB637-000A-44E5-AD8C-E7010F468B9A}"/>
              </a:ext>
            </a:extLst>
          </p:cNvPr>
          <p:cNvSpPr/>
          <p:nvPr/>
        </p:nvSpPr>
        <p:spPr>
          <a:xfrm>
            <a:off x="5069516" y="4875647"/>
            <a:ext cx="5919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使用当前位置作为初始位</a:t>
            </a:r>
            <a:endParaRPr lang="zh-CN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76A2F657-36E0-4D09-B331-17A9E2F87490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4448175" y="5198813"/>
            <a:ext cx="621341" cy="50445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F4EA4047-5D16-4825-AF24-0F1603446FE3}"/>
              </a:ext>
            </a:extLst>
          </p:cNvPr>
          <p:cNvSpPr/>
          <p:nvPr/>
        </p:nvSpPr>
        <p:spPr>
          <a:xfrm>
            <a:off x="5212392" y="5814680"/>
            <a:ext cx="5919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将当前参数应用到全部轴</a:t>
            </a:r>
            <a:endParaRPr lang="zh-CN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021CCE00-B536-48F9-AFA1-1E18DDD32456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4448175" y="6137846"/>
            <a:ext cx="764217" cy="20580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100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8966C-E7C7-42F1-9B9D-046F791D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160" y="80181"/>
            <a:ext cx="7275250" cy="728786"/>
          </a:xfrm>
        </p:spPr>
        <p:txBody>
          <a:bodyPr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000" dirty="0"/>
              <a:t>转移台设置说明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6EF7983-1D80-49DA-A5E2-B92DFA8E1E9B}"/>
              </a:ext>
            </a:extLst>
          </p:cNvPr>
          <p:cNvCxnSpPr>
            <a:cxnSpLocks/>
          </p:cNvCxnSpPr>
          <p:nvPr/>
        </p:nvCxnSpPr>
        <p:spPr>
          <a:xfrm>
            <a:off x="284085" y="831616"/>
            <a:ext cx="89753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片包含 游戏机, 画&#10;&#10;描述已自动生成">
            <a:extLst>
              <a:ext uri="{FF2B5EF4-FFF2-40B4-BE49-F238E27FC236}">
                <a16:creationId xmlns:a16="http://schemas.microsoft.com/office/drawing/2014/main" id="{9F1B5DA2-7A65-488B-95E2-2C9D2AA18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17634"/>
            <a:ext cx="1586197" cy="6538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3A18A25-62AA-4FE8-A05E-23BE77B56D2D}"/>
              </a:ext>
            </a:extLst>
          </p:cNvPr>
          <p:cNvSpPr/>
          <p:nvPr/>
        </p:nvSpPr>
        <p:spPr>
          <a:xfrm>
            <a:off x="284084" y="873995"/>
            <a:ext cx="8975325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2400"/>
              </a:spcBef>
            </a:pPr>
            <a:r>
              <a:rPr lang="zh-CN" altLang="en-US" sz="3800" b="1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rPr>
              <a:t>其他注意事项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9AED749-6634-4CC1-83AF-7A72FB6E5CBD}"/>
              </a:ext>
            </a:extLst>
          </p:cNvPr>
          <p:cNvSpPr/>
          <p:nvPr/>
        </p:nvSpPr>
        <p:spPr>
          <a:xfrm>
            <a:off x="411825" y="1866531"/>
            <a:ext cx="9941850" cy="411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程序运行前需要</a:t>
            </a:r>
            <a:r>
              <a:rPr lang="zh-CN" altLang="en-US" sz="36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提前连接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设备；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设备掉线后会</a:t>
            </a:r>
            <a:r>
              <a:rPr lang="zh-CN" altLang="en-US" sz="36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自动尝试连接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尽可能的</a:t>
            </a:r>
            <a:r>
              <a:rPr lang="zh-CN" altLang="en-US" sz="36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不要修改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相关的参数值；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速度值与位置均为</a:t>
            </a:r>
            <a:r>
              <a:rPr lang="zh-CN" altLang="en-US" sz="36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脉冲个数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，可视为相对值；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5. 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配置文件保存在同目录的</a:t>
            </a:r>
            <a:r>
              <a:rPr lang="en-US" altLang="zh-CN" sz="36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Settings.ini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中；</a:t>
            </a:r>
            <a:endParaRPr lang="zh-CN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1738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卡通画&#10;&#10;描述已自动生成">
            <a:extLst>
              <a:ext uri="{FF2B5EF4-FFF2-40B4-BE49-F238E27FC236}">
                <a16:creationId xmlns:a16="http://schemas.microsoft.com/office/drawing/2014/main" id="{A92DCC29-970C-4EFD-9C79-7254A8B67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027" y="4007265"/>
            <a:ext cx="3938170" cy="275840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9082559-2AA3-49A9-9A4D-FD70F6432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592" y="986427"/>
            <a:ext cx="9162857" cy="1883023"/>
          </a:xfrm>
        </p:spPr>
        <p:txBody>
          <a:bodyPr anchor="ctr">
            <a:noAutofit/>
          </a:bodyPr>
          <a:lstStyle/>
          <a:p>
            <a:pPr algn="ctr"/>
            <a:r>
              <a:rPr lang="zh-CN" altLang="en-US" sz="9600">
                <a:solidFill>
                  <a:schemeClr val="tx1"/>
                </a:solidFill>
              </a:rPr>
              <a:t>软件操作</a:t>
            </a:r>
            <a:r>
              <a:rPr lang="zh-CN" altLang="en-US" sz="9600" dirty="0">
                <a:solidFill>
                  <a:schemeClr val="tx1"/>
                </a:solidFill>
              </a:rPr>
              <a:t>说明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D103988B-51F0-44E4-8989-78942A30D49E}"/>
              </a:ext>
            </a:extLst>
          </p:cNvPr>
          <p:cNvSpPr txBox="1">
            <a:spLocks/>
          </p:cNvSpPr>
          <p:nvPr/>
        </p:nvSpPr>
        <p:spPr>
          <a:xfrm>
            <a:off x="2825958" y="151205"/>
            <a:ext cx="6323934" cy="517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CN" altLang="en-US" sz="2800" dirty="0"/>
              <a:t>转移台项目</a:t>
            </a:r>
            <a:endParaRPr lang="en-US" altLang="zh-CN" sz="28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5A393B0-E6BC-40CE-90B1-D5E89596F8CE}"/>
              </a:ext>
            </a:extLst>
          </p:cNvPr>
          <p:cNvCxnSpPr>
            <a:cxnSpLocks/>
          </p:cNvCxnSpPr>
          <p:nvPr/>
        </p:nvCxnSpPr>
        <p:spPr>
          <a:xfrm>
            <a:off x="1153982" y="777569"/>
            <a:ext cx="819409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图片包含 游戏机, 画&#10;&#10;描述已自动生成">
            <a:extLst>
              <a:ext uri="{FF2B5EF4-FFF2-40B4-BE49-F238E27FC236}">
                <a16:creationId xmlns:a16="http://schemas.microsoft.com/office/drawing/2014/main" id="{F7E9367C-506D-4EB9-AC1E-67BD308A6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82" y="69436"/>
            <a:ext cx="1586197" cy="653880"/>
          </a:xfrm>
          <a:prstGeom prst="rect">
            <a:avLst/>
          </a:prstGeom>
        </p:spPr>
      </p:pic>
      <p:pic>
        <p:nvPicPr>
          <p:cNvPr id="22" name="图片 21" descr="图片包含 标志, 游戏机, 食物, 杯子&#10;&#10;描述已自动生成">
            <a:extLst>
              <a:ext uri="{FF2B5EF4-FFF2-40B4-BE49-F238E27FC236}">
                <a16:creationId xmlns:a16="http://schemas.microsoft.com/office/drawing/2014/main" id="{C8E7CD50-8EBF-4253-ABD8-57807C86FB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37" y="69436"/>
            <a:ext cx="804855" cy="8048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B454097-3B30-4FB0-9DF5-29F8C4FAE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8872" y="2981586"/>
            <a:ext cx="3227433" cy="3501320"/>
          </a:xfrm>
          <a:prstGeom prst="rect">
            <a:avLst/>
          </a:prstGeom>
        </p:spPr>
      </p:pic>
      <p:pic>
        <p:nvPicPr>
          <p:cNvPr id="3" name="Picture 4" descr="微软 Xbox 无线控制器">
            <a:extLst>
              <a:ext uri="{FF2B5EF4-FFF2-40B4-BE49-F238E27FC236}">
                <a16:creationId xmlns:a16="http://schemas.microsoft.com/office/drawing/2014/main" id="{9593E7BD-6BEC-467D-9066-9B6B13601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37" y="4473435"/>
            <a:ext cx="3201560" cy="210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790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8966C-E7C7-42F1-9B9D-046F791D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160" y="80181"/>
            <a:ext cx="7275250" cy="728786"/>
          </a:xfrm>
        </p:spPr>
        <p:txBody>
          <a:bodyPr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000" dirty="0"/>
              <a:t>转移台设置说明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6EF7983-1D80-49DA-A5E2-B92DFA8E1E9B}"/>
              </a:ext>
            </a:extLst>
          </p:cNvPr>
          <p:cNvCxnSpPr>
            <a:cxnSpLocks/>
          </p:cNvCxnSpPr>
          <p:nvPr/>
        </p:nvCxnSpPr>
        <p:spPr>
          <a:xfrm>
            <a:off x="284085" y="831616"/>
            <a:ext cx="89753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片包含 游戏机, 画&#10;&#10;描述已自动生成">
            <a:extLst>
              <a:ext uri="{FF2B5EF4-FFF2-40B4-BE49-F238E27FC236}">
                <a16:creationId xmlns:a16="http://schemas.microsoft.com/office/drawing/2014/main" id="{9F1B5DA2-7A65-488B-95E2-2C9D2AA18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17634"/>
            <a:ext cx="1586197" cy="6538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3A18A25-62AA-4FE8-A05E-23BE77B56D2D}"/>
              </a:ext>
            </a:extLst>
          </p:cNvPr>
          <p:cNvSpPr/>
          <p:nvPr/>
        </p:nvSpPr>
        <p:spPr>
          <a:xfrm>
            <a:off x="284084" y="873995"/>
            <a:ext cx="8975325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2400"/>
              </a:spcBef>
            </a:pPr>
            <a:r>
              <a:rPr lang="zh-CN" altLang="en-US" sz="3800" b="1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rPr>
              <a:t>档位设置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8EA2E2-60B3-4A2F-8244-B971D6E88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47" y="1819535"/>
            <a:ext cx="4285303" cy="4648963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4C4FD03-7370-45A3-BC47-085D0104C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509013"/>
              </p:ext>
            </p:extLst>
          </p:nvPr>
        </p:nvGraphicFramePr>
        <p:xfrm>
          <a:off x="4952053" y="1760137"/>
          <a:ext cx="6858000" cy="47677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903">
                  <a:extLst>
                    <a:ext uri="{9D8B030D-6E8A-4147-A177-3AD203B41FA5}">
                      <a16:colId xmlns:a16="http://schemas.microsoft.com/office/drawing/2014/main" val="979453168"/>
                    </a:ext>
                  </a:extLst>
                </a:gridCol>
                <a:gridCol w="1440144">
                  <a:extLst>
                    <a:ext uri="{9D8B030D-6E8A-4147-A177-3AD203B41FA5}">
                      <a16:colId xmlns:a16="http://schemas.microsoft.com/office/drawing/2014/main" val="1935064838"/>
                    </a:ext>
                  </a:extLst>
                </a:gridCol>
                <a:gridCol w="4532953">
                  <a:extLst>
                    <a:ext uri="{9D8B030D-6E8A-4147-A177-3AD203B41FA5}">
                      <a16:colId xmlns:a16="http://schemas.microsoft.com/office/drawing/2014/main" val="153250717"/>
                    </a:ext>
                  </a:extLst>
                </a:gridCol>
              </a:tblGrid>
              <a:tr h="51525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档位</a:t>
                      </a:r>
                      <a:endParaRPr lang="zh-CN" altLang="en-US" sz="32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按键</a:t>
                      </a:r>
                      <a:endParaRPr lang="zh-CN" altLang="en-US" sz="32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说明</a:t>
                      </a:r>
                      <a:endParaRPr lang="zh-CN" altLang="en-US" sz="32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748747"/>
                  </a:ext>
                </a:extLst>
              </a:tr>
              <a:tr h="106312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3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默认档位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LT</a:t>
                      </a:r>
                      <a:r>
                        <a:rPr lang="zh-CN" altLang="en-US" sz="3200" u="none" strike="noStrike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99FF33"/>
                          </a:highlight>
                          <a:latin typeface="+mn-lt"/>
                          <a:ea typeface="+mn-ea"/>
                          <a:cs typeface="+mn-cs"/>
                        </a:rPr>
                        <a:t>松开</a:t>
                      </a:r>
                      <a:endParaRPr lang="en-US" altLang="zh-CN" sz="3200" u="none" strike="noStrike" kern="1200" dirty="0">
                        <a:solidFill>
                          <a:schemeClr val="dk1"/>
                        </a:solidFill>
                        <a:effectLst/>
                        <a:highlight>
                          <a:srgbClr val="99FF33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altLang="zh-CN" sz="3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zh-CN" altLang="en-US" sz="3200" u="none" strike="noStrike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99FF33"/>
                          </a:highlight>
                          <a:latin typeface="+mn-lt"/>
                          <a:ea typeface="+mn-ea"/>
                          <a:cs typeface="+mn-cs"/>
                        </a:rPr>
                        <a:t>松开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3200" u="none" strike="noStrike" dirty="0">
                          <a:effectLst/>
                        </a:rPr>
                        <a:t>最慢速的档位，也是默认档位</a:t>
                      </a:r>
                      <a:endParaRPr lang="zh-CN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1891484"/>
                  </a:ext>
                </a:extLst>
              </a:tr>
              <a:tr h="106312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3200" u="none" strike="noStrike" dirty="0">
                          <a:effectLst/>
                        </a:rPr>
                        <a:t>档位</a:t>
                      </a:r>
                      <a:r>
                        <a:rPr lang="en-US" altLang="zh-CN" sz="3200" u="none" strike="noStrike" dirty="0">
                          <a:effectLst/>
                        </a:rPr>
                        <a:t>1</a:t>
                      </a:r>
                      <a:endParaRPr lang="en-US" altLang="zh-CN" sz="3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3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LT</a:t>
                      </a:r>
                      <a:r>
                        <a:rPr lang="zh-CN" altLang="en-US" sz="3200" u="none" strike="noStrike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99FF33"/>
                          </a:highlight>
                          <a:latin typeface="+mn-lt"/>
                          <a:ea typeface="+mn-ea"/>
                          <a:cs typeface="+mn-cs"/>
                        </a:rPr>
                        <a:t>松开</a:t>
                      </a:r>
                      <a:endParaRPr lang="en-US" altLang="zh-CN" sz="3200" u="none" strike="noStrike" kern="1200" dirty="0">
                        <a:solidFill>
                          <a:schemeClr val="dk1"/>
                        </a:solidFill>
                        <a:effectLst/>
                        <a:highlight>
                          <a:srgbClr val="99FF33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ctr" latinLnBrk="0" hangingPunct="1"/>
                      <a:r>
                        <a:rPr lang="en-US" altLang="zh-CN" sz="3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zh-CN" altLang="en-US" sz="3200" u="none" strike="noStrike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按下</a:t>
                      </a:r>
                      <a:endParaRPr lang="en-US" sz="3200" u="none" strike="noStrike" kern="1200" dirty="0">
                        <a:solidFill>
                          <a:schemeClr val="dk1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3200" u="none" strike="noStrike" dirty="0">
                          <a:effectLst/>
                        </a:rPr>
                        <a:t>稍微快速一点的档位</a:t>
                      </a:r>
                      <a:endParaRPr lang="zh-CN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42306"/>
                  </a:ext>
                </a:extLst>
              </a:tr>
              <a:tr h="106312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3200" u="none" strike="noStrike" dirty="0">
                          <a:effectLst/>
                        </a:rPr>
                        <a:t>档位</a:t>
                      </a:r>
                      <a:r>
                        <a:rPr lang="en-US" altLang="zh-CN" sz="3200" u="none" strike="noStrike" dirty="0">
                          <a:effectLst/>
                        </a:rPr>
                        <a:t>2</a:t>
                      </a:r>
                      <a:endParaRPr lang="en-US" altLang="zh-CN" sz="3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3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LT</a:t>
                      </a:r>
                      <a:r>
                        <a:rPr lang="zh-CN" altLang="en-US" sz="3200" u="none" strike="noStrike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按下</a:t>
                      </a:r>
                      <a:endParaRPr lang="en-US" altLang="zh-CN" sz="3200" u="none" strike="noStrike" kern="1200" dirty="0">
                        <a:solidFill>
                          <a:schemeClr val="dk1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ctr" latinLnBrk="0" hangingPunct="1"/>
                      <a:r>
                        <a:rPr lang="en-US" altLang="zh-CN" sz="3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zh-CN" altLang="en-US" sz="3200" u="none" strike="noStrike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99FF33"/>
                          </a:highlight>
                          <a:latin typeface="+mn-lt"/>
                          <a:ea typeface="+mn-ea"/>
                          <a:cs typeface="+mn-cs"/>
                        </a:rPr>
                        <a:t>松开</a:t>
                      </a:r>
                      <a:endParaRPr lang="en-US" sz="3200" u="none" strike="noStrike" kern="1200" dirty="0">
                        <a:solidFill>
                          <a:schemeClr val="dk1"/>
                        </a:solidFill>
                        <a:effectLst/>
                        <a:highlight>
                          <a:srgbClr val="99FF33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3200" u="none" strike="noStrike" dirty="0">
                          <a:effectLst/>
                        </a:rPr>
                        <a:t>比档位</a:t>
                      </a:r>
                      <a:r>
                        <a:rPr lang="en-US" altLang="zh-CN" sz="3200" u="none" strike="noStrike" dirty="0">
                          <a:effectLst/>
                        </a:rPr>
                        <a:t>1</a:t>
                      </a:r>
                      <a:r>
                        <a:rPr lang="zh-CN" altLang="en-US" sz="3200" u="none" strike="noStrike" dirty="0">
                          <a:effectLst/>
                        </a:rPr>
                        <a:t>稍微快速一点的档位</a:t>
                      </a:r>
                      <a:endParaRPr lang="zh-CN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7157133"/>
                  </a:ext>
                </a:extLst>
              </a:tr>
              <a:tr h="106312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3200" u="none" strike="noStrike" dirty="0">
                          <a:effectLst/>
                        </a:rPr>
                        <a:t>档位</a:t>
                      </a:r>
                      <a:r>
                        <a:rPr lang="en-US" altLang="zh-CN" sz="3200" u="none" strike="noStrike" dirty="0">
                          <a:effectLst/>
                        </a:rPr>
                        <a:t>3</a:t>
                      </a:r>
                      <a:endParaRPr lang="en-US" altLang="zh-CN" sz="3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3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LT</a:t>
                      </a:r>
                      <a:r>
                        <a:rPr lang="zh-CN" altLang="en-US" sz="3200" u="none" strike="noStrike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按下</a:t>
                      </a:r>
                      <a:endParaRPr lang="en-US" altLang="zh-CN" sz="3200" u="none" strike="noStrike" kern="1200" dirty="0">
                        <a:solidFill>
                          <a:schemeClr val="dk1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ctr" latinLnBrk="0" hangingPunct="1"/>
                      <a:r>
                        <a:rPr lang="en-US" altLang="zh-CN" sz="3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zh-CN" altLang="en-US" sz="3200" u="none" strike="noStrike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按下</a:t>
                      </a:r>
                      <a:endParaRPr lang="en-US" sz="3200" u="none" strike="noStrike" kern="1200" dirty="0">
                        <a:solidFill>
                          <a:schemeClr val="dk1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3200" u="none" strike="noStrike" dirty="0">
                          <a:effectLst/>
                        </a:rPr>
                        <a:t>最快速的档位</a:t>
                      </a:r>
                      <a:r>
                        <a:rPr lang="en-US" altLang="zh-CN" sz="3200" u="none" strike="noStrike" dirty="0">
                          <a:effectLst/>
                        </a:rPr>
                        <a:t>, </a:t>
                      </a:r>
                      <a:r>
                        <a:rPr lang="zh-CN" altLang="en-US" sz="3200" u="none" strike="noStrike" dirty="0">
                          <a:effectLst/>
                        </a:rPr>
                        <a:t>用于快速移动转移台</a:t>
                      </a:r>
                      <a:endParaRPr lang="zh-CN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02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4768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8966C-E7C7-42F1-9B9D-046F791D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160" y="80181"/>
            <a:ext cx="7275250" cy="728786"/>
          </a:xfrm>
        </p:spPr>
        <p:txBody>
          <a:bodyPr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000" dirty="0"/>
              <a:t>转移台设置说明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6EF7983-1D80-49DA-A5E2-B92DFA8E1E9B}"/>
              </a:ext>
            </a:extLst>
          </p:cNvPr>
          <p:cNvCxnSpPr>
            <a:cxnSpLocks/>
          </p:cNvCxnSpPr>
          <p:nvPr/>
        </p:nvCxnSpPr>
        <p:spPr>
          <a:xfrm>
            <a:off x="284085" y="831616"/>
            <a:ext cx="89753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片包含 游戏机, 画&#10;&#10;描述已自动生成">
            <a:extLst>
              <a:ext uri="{FF2B5EF4-FFF2-40B4-BE49-F238E27FC236}">
                <a16:creationId xmlns:a16="http://schemas.microsoft.com/office/drawing/2014/main" id="{9F1B5DA2-7A65-488B-95E2-2C9D2AA18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17634"/>
            <a:ext cx="1586197" cy="6538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3A18A25-62AA-4FE8-A05E-23BE77B56D2D}"/>
              </a:ext>
            </a:extLst>
          </p:cNvPr>
          <p:cNvSpPr/>
          <p:nvPr/>
        </p:nvSpPr>
        <p:spPr>
          <a:xfrm>
            <a:off x="284084" y="873995"/>
            <a:ext cx="8975325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2400"/>
              </a:spcBef>
            </a:pPr>
            <a:r>
              <a:rPr lang="zh-CN" altLang="en-US" sz="3800" b="1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rPr>
              <a:t>控制轴反转与其他设置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8EA2E2-60B3-4A2F-8244-B971D6E88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47" y="1819535"/>
            <a:ext cx="4285303" cy="464896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249F34D-4A48-4E48-A9C6-FEC7851B49AD}"/>
              </a:ext>
            </a:extLst>
          </p:cNvPr>
          <p:cNvSpPr/>
          <p:nvPr/>
        </p:nvSpPr>
        <p:spPr>
          <a:xfrm>
            <a:off x="4964741" y="1819535"/>
            <a:ext cx="53603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92D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轴控制方向反转：</a:t>
            </a:r>
            <a:endParaRPr lang="en-US" altLang="zh-CN" sz="3600" b="1" dirty="0">
              <a:solidFill>
                <a:srgbClr val="92D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轴的旋转（移动）方向与当前手柄操作的方向相反；</a:t>
            </a:r>
            <a:endParaRPr lang="zh-CN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D36008-52CC-4B2F-BD73-B5A37BAF8C9F}"/>
              </a:ext>
            </a:extLst>
          </p:cNvPr>
          <p:cNvSpPr/>
          <p:nvPr/>
        </p:nvSpPr>
        <p:spPr>
          <a:xfrm>
            <a:off x="4964741" y="4505270"/>
            <a:ext cx="53603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92D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其他属性设置：</a:t>
            </a:r>
            <a:endParaRPr lang="en-US" altLang="zh-CN" sz="3600" b="1" dirty="0">
              <a:solidFill>
                <a:srgbClr val="92D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与之前的属性设置界面内容相同；</a:t>
            </a:r>
            <a:endParaRPr lang="zh-CN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781A84C1-B0DB-4654-8FB5-2629B4AFA042}"/>
              </a:ext>
            </a:extLst>
          </p:cNvPr>
          <p:cNvCxnSpPr>
            <a:cxnSpLocks/>
          </p:cNvCxnSpPr>
          <p:nvPr/>
        </p:nvCxnSpPr>
        <p:spPr>
          <a:xfrm flipV="1">
            <a:off x="1866900" y="2847975"/>
            <a:ext cx="3097841" cy="108665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3A8EC6B1-EB4F-4755-972A-10838EEC01BD}"/>
              </a:ext>
            </a:extLst>
          </p:cNvPr>
          <p:cNvSpPr/>
          <p:nvPr/>
        </p:nvSpPr>
        <p:spPr>
          <a:xfrm>
            <a:off x="476250" y="5305425"/>
            <a:ext cx="2581275" cy="4857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61A5D824-33B5-49F3-ACD7-C102EB95EF5E}"/>
              </a:ext>
            </a:extLst>
          </p:cNvPr>
          <p:cNvCxnSpPr>
            <a:stCxn id="16" idx="3"/>
            <a:endCxn id="7" idx="1"/>
          </p:cNvCxnSpPr>
          <p:nvPr/>
        </p:nvCxnSpPr>
        <p:spPr>
          <a:xfrm flipV="1">
            <a:off x="3057525" y="5382433"/>
            <a:ext cx="1907216" cy="165880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83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8966C-E7C7-42F1-9B9D-046F791D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160" y="80181"/>
            <a:ext cx="7275250" cy="728786"/>
          </a:xfrm>
        </p:spPr>
        <p:txBody>
          <a:bodyPr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000" dirty="0"/>
              <a:t>转移台设置说明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6EF7983-1D80-49DA-A5E2-B92DFA8E1E9B}"/>
              </a:ext>
            </a:extLst>
          </p:cNvPr>
          <p:cNvCxnSpPr>
            <a:cxnSpLocks/>
          </p:cNvCxnSpPr>
          <p:nvPr/>
        </p:nvCxnSpPr>
        <p:spPr>
          <a:xfrm>
            <a:off x="284085" y="831616"/>
            <a:ext cx="89753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片包含 游戏机, 画&#10;&#10;描述已自动生成">
            <a:extLst>
              <a:ext uri="{FF2B5EF4-FFF2-40B4-BE49-F238E27FC236}">
                <a16:creationId xmlns:a16="http://schemas.microsoft.com/office/drawing/2014/main" id="{9F1B5DA2-7A65-488B-95E2-2C9D2AA18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17634"/>
            <a:ext cx="1586197" cy="6538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3A18A25-62AA-4FE8-A05E-23BE77B56D2D}"/>
              </a:ext>
            </a:extLst>
          </p:cNvPr>
          <p:cNvSpPr/>
          <p:nvPr/>
        </p:nvSpPr>
        <p:spPr>
          <a:xfrm>
            <a:off x="284084" y="873995"/>
            <a:ext cx="8975325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2400"/>
              </a:spcBef>
            </a:pPr>
            <a:r>
              <a:rPr lang="zh-CN" altLang="en-US" sz="3800" b="1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rPr>
              <a:t>其他注意事项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9AED749-6634-4CC1-83AF-7A72FB6E5CBD}"/>
              </a:ext>
            </a:extLst>
          </p:cNvPr>
          <p:cNvSpPr/>
          <p:nvPr/>
        </p:nvSpPr>
        <p:spPr>
          <a:xfrm>
            <a:off x="411824" y="1742706"/>
            <a:ext cx="5350801" cy="475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spcBef>
                <a:spcPts val="1800"/>
              </a:spcBef>
              <a:buAutoNum type="arabicPeriod"/>
            </a:pP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在进入手柄测试或设备测试时，手柄状态与设备状态绑定，为了防止操作失误，建议尽可能单独设置相关的属性；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indent="-742950">
              <a:spcBef>
                <a:spcPts val="1800"/>
              </a:spcBef>
              <a:buAutoNum type="arabicPeriod"/>
            </a:pP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配置文件保存在同目录的</a:t>
            </a:r>
            <a:r>
              <a:rPr lang="en-US" altLang="zh-CN" sz="36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Settings.ini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中；</a:t>
            </a:r>
            <a:endParaRPr lang="zh-CN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0F0273-8BEC-407A-9CFA-0C033744A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20373"/>
            <a:ext cx="4876190" cy="2600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5A3C849-1DAA-434D-A768-F279BBED2B35}"/>
              </a:ext>
            </a:extLst>
          </p:cNvPr>
          <p:cNvSpPr/>
          <p:nvPr/>
        </p:nvSpPr>
        <p:spPr>
          <a:xfrm>
            <a:off x="6096001" y="5866266"/>
            <a:ext cx="4876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独立手柄配置程序</a:t>
            </a:r>
            <a:endParaRPr lang="zh-CN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FA7F1C-8443-4DBE-8758-44EE57974F91}"/>
              </a:ext>
            </a:extLst>
          </p:cNvPr>
          <p:cNvSpPr/>
          <p:nvPr/>
        </p:nvSpPr>
        <p:spPr>
          <a:xfrm>
            <a:off x="6096000" y="1742706"/>
            <a:ext cx="4876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独立转移台配置程序</a:t>
            </a:r>
            <a:endParaRPr lang="zh-CN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EC6F087-AB89-440A-B43F-8166C80F5C11}"/>
              </a:ext>
            </a:extLst>
          </p:cNvPr>
          <p:cNvCxnSpPr>
            <a:stCxn id="6" idx="2"/>
          </p:cNvCxnSpPr>
          <p:nvPr/>
        </p:nvCxnSpPr>
        <p:spPr>
          <a:xfrm>
            <a:off x="8534095" y="2389037"/>
            <a:ext cx="1600505" cy="10399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413A827-2C4F-4BE1-924A-B1D19ECB8F24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6991350" y="3607670"/>
            <a:ext cx="1542746" cy="2258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063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82559-2AA3-49A9-9A4D-FD70F6432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664" y="2020763"/>
            <a:ext cx="9162857" cy="1883023"/>
          </a:xfrm>
        </p:spPr>
        <p:txBody>
          <a:bodyPr anchor="ctr">
            <a:noAutofit/>
          </a:bodyPr>
          <a:lstStyle/>
          <a:p>
            <a:pPr algn="ctr"/>
            <a:r>
              <a:rPr lang="zh-CN" altLang="en-US" sz="9600" dirty="0">
                <a:solidFill>
                  <a:schemeClr val="tx1"/>
                </a:solidFill>
              </a:rPr>
              <a:t>界面显示说明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D103988B-51F0-44E4-8989-78942A30D49E}"/>
              </a:ext>
            </a:extLst>
          </p:cNvPr>
          <p:cNvSpPr txBox="1">
            <a:spLocks/>
          </p:cNvSpPr>
          <p:nvPr/>
        </p:nvSpPr>
        <p:spPr>
          <a:xfrm>
            <a:off x="2825958" y="151205"/>
            <a:ext cx="6323934" cy="517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CN" altLang="en-US" sz="2800" dirty="0"/>
              <a:t>转移台项目</a:t>
            </a:r>
            <a:endParaRPr lang="en-US" altLang="zh-CN" sz="28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5A393B0-E6BC-40CE-90B1-D5E89596F8CE}"/>
              </a:ext>
            </a:extLst>
          </p:cNvPr>
          <p:cNvCxnSpPr>
            <a:cxnSpLocks/>
          </p:cNvCxnSpPr>
          <p:nvPr/>
        </p:nvCxnSpPr>
        <p:spPr>
          <a:xfrm>
            <a:off x="1153982" y="777569"/>
            <a:ext cx="819409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图片包含 游戏机, 画&#10;&#10;描述已自动生成">
            <a:extLst>
              <a:ext uri="{FF2B5EF4-FFF2-40B4-BE49-F238E27FC236}">
                <a16:creationId xmlns:a16="http://schemas.microsoft.com/office/drawing/2014/main" id="{F7E9367C-506D-4EB9-AC1E-67BD308A6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82" y="69436"/>
            <a:ext cx="1586197" cy="653880"/>
          </a:xfrm>
          <a:prstGeom prst="rect">
            <a:avLst/>
          </a:prstGeom>
        </p:spPr>
      </p:pic>
      <p:pic>
        <p:nvPicPr>
          <p:cNvPr id="22" name="图片 21" descr="图片包含 标志, 游戏机, 食物, 杯子&#10;&#10;描述已自动生成">
            <a:extLst>
              <a:ext uri="{FF2B5EF4-FFF2-40B4-BE49-F238E27FC236}">
                <a16:creationId xmlns:a16="http://schemas.microsoft.com/office/drawing/2014/main" id="{C8E7CD50-8EBF-4253-ABD8-57807C86F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37" y="69436"/>
            <a:ext cx="804855" cy="804855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4010E121-BD7D-4ED5-A174-84AF2D64B334}"/>
              </a:ext>
            </a:extLst>
          </p:cNvPr>
          <p:cNvSpPr txBox="1">
            <a:spLocks/>
          </p:cNvSpPr>
          <p:nvPr/>
        </p:nvSpPr>
        <p:spPr>
          <a:xfrm>
            <a:off x="2825958" y="4245402"/>
            <a:ext cx="5283527" cy="804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sz="5000" dirty="0"/>
              <a:t>正在进行</a:t>
            </a:r>
            <a:r>
              <a:rPr lang="en-US" altLang="zh-CN" sz="5000" dirty="0"/>
              <a:t>……</a:t>
            </a:r>
            <a:endParaRPr lang="zh-CN" altLang="en-US" sz="5000" dirty="0"/>
          </a:p>
        </p:txBody>
      </p:sp>
    </p:spTree>
    <p:extLst>
      <p:ext uri="{BB962C8B-B14F-4D97-AF65-F5344CB8AC3E}">
        <p14:creationId xmlns:p14="http://schemas.microsoft.com/office/powerpoint/2010/main" val="280269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8966C-E7C7-42F1-9B9D-046F791D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160" y="80181"/>
            <a:ext cx="7275250" cy="728786"/>
          </a:xfrm>
        </p:spPr>
        <p:txBody>
          <a:bodyPr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000" dirty="0"/>
              <a:t>转移台设置说明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6EF7983-1D80-49DA-A5E2-B92DFA8E1E9B}"/>
              </a:ext>
            </a:extLst>
          </p:cNvPr>
          <p:cNvCxnSpPr>
            <a:cxnSpLocks/>
          </p:cNvCxnSpPr>
          <p:nvPr/>
        </p:nvCxnSpPr>
        <p:spPr>
          <a:xfrm>
            <a:off x="284085" y="831616"/>
            <a:ext cx="89753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片包含 游戏机, 画&#10;&#10;描述已自动生成">
            <a:extLst>
              <a:ext uri="{FF2B5EF4-FFF2-40B4-BE49-F238E27FC236}">
                <a16:creationId xmlns:a16="http://schemas.microsoft.com/office/drawing/2014/main" id="{9F1B5DA2-7A65-488B-95E2-2C9D2AA18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17634"/>
            <a:ext cx="1586197" cy="6538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3A18A25-62AA-4FE8-A05E-23BE77B56D2D}"/>
              </a:ext>
            </a:extLst>
          </p:cNvPr>
          <p:cNvSpPr/>
          <p:nvPr/>
        </p:nvSpPr>
        <p:spPr>
          <a:xfrm>
            <a:off x="284084" y="873995"/>
            <a:ext cx="8975325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2400"/>
              </a:spcBef>
            </a:pPr>
            <a:r>
              <a:rPr lang="zh-CN" altLang="en-US" sz="3800" b="1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rPr>
              <a:t>分组定义与运动方向定义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1EFAE2-C9AA-4E0C-894C-72FCF128F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84" y="1815527"/>
            <a:ext cx="5513795" cy="40462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CD83D70-036A-47D8-A8AC-20ECDDF4813B}"/>
              </a:ext>
            </a:extLst>
          </p:cNvPr>
          <p:cNvSpPr/>
          <p:nvPr/>
        </p:nvSpPr>
        <p:spPr>
          <a:xfrm>
            <a:off x="5945635" y="1815528"/>
            <a:ext cx="409371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36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组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轴设备，位于观察角度的左侧；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6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36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组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轴设备，位于观察角度的右侧；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6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其他定义如左图</a:t>
            </a:r>
            <a:endParaRPr lang="en-US" altLang="zh-CN" sz="3600" b="1" dirty="0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458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8966C-E7C7-42F1-9B9D-046F791D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160" y="80181"/>
            <a:ext cx="7275250" cy="728786"/>
          </a:xfrm>
        </p:spPr>
        <p:txBody>
          <a:bodyPr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000" dirty="0"/>
              <a:t>手柄设置说明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6EF7983-1D80-49DA-A5E2-B92DFA8E1E9B}"/>
              </a:ext>
            </a:extLst>
          </p:cNvPr>
          <p:cNvCxnSpPr>
            <a:cxnSpLocks/>
          </p:cNvCxnSpPr>
          <p:nvPr/>
        </p:nvCxnSpPr>
        <p:spPr>
          <a:xfrm>
            <a:off x="284085" y="831616"/>
            <a:ext cx="89753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片包含 游戏机, 画&#10;&#10;描述已自动生成">
            <a:extLst>
              <a:ext uri="{FF2B5EF4-FFF2-40B4-BE49-F238E27FC236}">
                <a16:creationId xmlns:a16="http://schemas.microsoft.com/office/drawing/2014/main" id="{9F1B5DA2-7A65-488B-95E2-2C9D2AA18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17634"/>
            <a:ext cx="1586197" cy="6538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3A18A25-62AA-4FE8-A05E-23BE77B56D2D}"/>
              </a:ext>
            </a:extLst>
          </p:cNvPr>
          <p:cNvSpPr/>
          <p:nvPr/>
        </p:nvSpPr>
        <p:spPr>
          <a:xfrm>
            <a:off x="284084" y="873995"/>
            <a:ext cx="8975325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2400"/>
              </a:spcBef>
            </a:pPr>
            <a:r>
              <a:rPr lang="zh-CN" altLang="en-US" sz="3800" b="1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rPr>
              <a:t>手柄按键名称定义</a:t>
            </a:r>
          </a:p>
        </p:txBody>
      </p:sp>
      <p:pic>
        <p:nvPicPr>
          <p:cNvPr id="13" name="Picture 2" descr="微软 Xbox 无线控制器">
            <a:extLst>
              <a:ext uri="{FF2B5EF4-FFF2-40B4-BE49-F238E27FC236}">
                <a16:creationId xmlns:a16="http://schemas.microsoft.com/office/drawing/2014/main" id="{7E6CE79F-E5CC-451A-AE5C-0DE735D87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9" t="16335" r="13277" b="2035"/>
          <a:stretch/>
        </p:blipFill>
        <p:spPr bwMode="auto">
          <a:xfrm>
            <a:off x="532659" y="2951540"/>
            <a:ext cx="3790766" cy="276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AA3D4630-7529-4FF1-843C-92A4B93BD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496059"/>
              </p:ext>
            </p:extLst>
          </p:nvPr>
        </p:nvGraphicFramePr>
        <p:xfrm>
          <a:off x="5243743" y="4587851"/>
          <a:ext cx="6661212" cy="1876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7960">
                  <a:extLst>
                    <a:ext uri="{9D8B030D-6E8A-4147-A177-3AD203B41FA5}">
                      <a16:colId xmlns:a16="http://schemas.microsoft.com/office/drawing/2014/main" val="786277235"/>
                    </a:ext>
                  </a:extLst>
                </a:gridCol>
                <a:gridCol w="2596483">
                  <a:extLst>
                    <a:ext uri="{9D8B030D-6E8A-4147-A177-3AD203B41FA5}">
                      <a16:colId xmlns:a16="http://schemas.microsoft.com/office/drawing/2014/main" val="2257906564"/>
                    </a:ext>
                  </a:extLst>
                </a:gridCol>
                <a:gridCol w="2556769">
                  <a:extLst>
                    <a:ext uri="{9D8B030D-6E8A-4147-A177-3AD203B41FA5}">
                      <a16:colId xmlns:a16="http://schemas.microsoft.com/office/drawing/2014/main" val="2612642167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按键名称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键位说明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按键组简介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756637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LX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左侧摇杆</a:t>
                      </a:r>
                      <a:r>
                        <a:rPr lang="en-US" altLang="zh-CN" sz="2400" u="none" strike="noStrike">
                          <a:effectLst/>
                        </a:rPr>
                        <a:t>X</a:t>
                      </a:r>
                      <a:r>
                        <a:rPr lang="zh-CN" altLang="en-US" sz="2400" u="none" strike="noStrike">
                          <a:effectLst/>
                        </a:rPr>
                        <a:t>轴方向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zh-CN" altLang="en-US" sz="2400" u="none" strike="noStrike" dirty="0">
                          <a:effectLst/>
                        </a:rPr>
                        <a:t>对应控制电机运转</a:t>
                      </a:r>
                      <a:r>
                        <a:rPr lang="en-US" altLang="zh-CN" sz="2400" u="none" strike="noStrike" dirty="0">
                          <a:effectLst/>
                        </a:rPr>
                        <a:t>, </a:t>
                      </a:r>
                      <a:r>
                        <a:rPr lang="zh-CN" altLang="en-US" sz="2400" u="none" strike="noStrike" dirty="0">
                          <a:effectLst/>
                        </a:rPr>
                        <a:t>根据摇杆推下的状态不同</a:t>
                      </a:r>
                      <a:r>
                        <a:rPr lang="en-US" altLang="zh-CN" sz="2400" u="none" strike="noStrike" dirty="0">
                          <a:effectLst/>
                        </a:rPr>
                        <a:t>,</a:t>
                      </a:r>
                      <a:r>
                        <a:rPr lang="zh-CN" altLang="en-US" sz="2400" u="none" strike="noStrike" dirty="0">
                          <a:effectLst/>
                        </a:rPr>
                        <a:t>移动速度不同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15593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LY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左侧摇杆</a:t>
                      </a:r>
                      <a:r>
                        <a:rPr lang="en-US" altLang="zh-CN" sz="2400" u="none" strike="noStrike">
                          <a:effectLst/>
                        </a:rPr>
                        <a:t>Y</a:t>
                      </a:r>
                      <a:r>
                        <a:rPr lang="zh-CN" altLang="en-US" sz="2400" u="none" strike="noStrike">
                          <a:effectLst/>
                        </a:rPr>
                        <a:t>轴方向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308824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RX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右侧摇杆</a:t>
                      </a:r>
                      <a:r>
                        <a:rPr lang="en-US" altLang="zh-CN" sz="2400" u="none" strike="noStrike">
                          <a:effectLst/>
                        </a:rPr>
                        <a:t>X</a:t>
                      </a:r>
                      <a:r>
                        <a:rPr lang="zh-CN" altLang="en-US" sz="2400" u="none" strike="noStrike">
                          <a:effectLst/>
                        </a:rPr>
                        <a:t>轴方向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66198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RY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右侧摇杆</a:t>
                      </a:r>
                      <a:r>
                        <a:rPr lang="en-US" altLang="zh-CN" sz="2400" u="none" strike="noStrike" dirty="0">
                          <a:effectLst/>
                        </a:rPr>
                        <a:t>Y</a:t>
                      </a:r>
                      <a:r>
                        <a:rPr lang="zh-CN" altLang="en-US" sz="2400" u="none" strike="noStrike" dirty="0">
                          <a:effectLst/>
                        </a:rPr>
                        <a:t>轴方向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688904"/>
                  </a:ext>
                </a:extLst>
              </a:tr>
            </a:tbl>
          </a:graphicData>
        </a:graphic>
      </p:graphicFrame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502A9443-6B05-4260-B460-6143B6022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337149"/>
              </p:ext>
            </p:extLst>
          </p:nvPr>
        </p:nvGraphicFramePr>
        <p:xfrm>
          <a:off x="5243742" y="2013327"/>
          <a:ext cx="6661213" cy="1876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7960">
                  <a:extLst>
                    <a:ext uri="{9D8B030D-6E8A-4147-A177-3AD203B41FA5}">
                      <a16:colId xmlns:a16="http://schemas.microsoft.com/office/drawing/2014/main" val="2575758144"/>
                    </a:ext>
                  </a:extLst>
                </a:gridCol>
                <a:gridCol w="2605361">
                  <a:extLst>
                    <a:ext uri="{9D8B030D-6E8A-4147-A177-3AD203B41FA5}">
                      <a16:colId xmlns:a16="http://schemas.microsoft.com/office/drawing/2014/main" val="202332225"/>
                    </a:ext>
                  </a:extLst>
                </a:gridCol>
                <a:gridCol w="2547892">
                  <a:extLst>
                    <a:ext uri="{9D8B030D-6E8A-4147-A177-3AD203B41FA5}">
                      <a16:colId xmlns:a16="http://schemas.microsoft.com/office/drawing/2014/main" val="875098576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按键名称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键位说明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按键组简介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168136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左侧</a:t>
                      </a:r>
                      <a:r>
                        <a:rPr 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LT</a:t>
                      </a:r>
                      <a:r>
                        <a:rPr lang="zh-CN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按键</a:t>
                      </a: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zh-CN" altLang="en-US" sz="2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根据按键按下的状态</a:t>
                      </a:r>
                      <a:r>
                        <a:rPr lang="en-US" altLang="zh-CN" sz="2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zh-CN" altLang="en-US" sz="2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分为四个不同的运行速度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1366071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左侧</a:t>
                      </a:r>
                      <a:r>
                        <a:rPr 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zh-CN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按键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462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右侧</a:t>
                      </a:r>
                      <a:r>
                        <a:rPr 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</a:t>
                      </a:r>
                      <a:r>
                        <a:rPr lang="zh-CN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按键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250384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右侧</a:t>
                      </a:r>
                      <a:r>
                        <a:rPr 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RB</a:t>
                      </a:r>
                      <a:r>
                        <a:rPr lang="zh-CN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按键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134034"/>
                  </a:ext>
                </a:extLst>
              </a:tr>
            </a:tbl>
          </a:graphicData>
        </a:graphic>
      </p:graphicFrame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F4F84B93-13DA-4EB3-AF04-68CAC4A0229D}"/>
              </a:ext>
            </a:extLst>
          </p:cNvPr>
          <p:cNvCxnSpPr>
            <a:cxnSpLocks/>
          </p:cNvCxnSpPr>
          <p:nvPr/>
        </p:nvCxnSpPr>
        <p:spPr>
          <a:xfrm flipV="1">
            <a:off x="1592580" y="2564078"/>
            <a:ext cx="3651162" cy="387462"/>
          </a:xfrm>
          <a:prstGeom prst="bentConnector3">
            <a:avLst>
              <a:gd name="adj1" fmla="val -8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812957FD-01B0-48D3-9F67-B17C03964087}"/>
              </a:ext>
            </a:extLst>
          </p:cNvPr>
          <p:cNvCxnSpPr>
            <a:cxnSpLocks/>
          </p:cNvCxnSpPr>
          <p:nvPr/>
        </p:nvCxnSpPr>
        <p:spPr>
          <a:xfrm>
            <a:off x="3375660" y="3032760"/>
            <a:ext cx="1868082" cy="480060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89381EF5-8F3B-4126-AC44-50DBDDE09D8E}"/>
              </a:ext>
            </a:extLst>
          </p:cNvPr>
          <p:cNvCxnSpPr>
            <a:cxnSpLocks/>
          </p:cNvCxnSpPr>
          <p:nvPr/>
        </p:nvCxnSpPr>
        <p:spPr>
          <a:xfrm>
            <a:off x="2933700" y="4277214"/>
            <a:ext cx="2310042" cy="1841646"/>
          </a:xfrm>
          <a:prstGeom prst="bentConnector3">
            <a:avLst>
              <a:gd name="adj1" fmla="val 19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A2549C19-EB95-4289-BEF2-1C07935CFEE5}"/>
              </a:ext>
            </a:extLst>
          </p:cNvPr>
          <p:cNvCxnSpPr/>
          <p:nvPr/>
        </p:nvCxnSpPr>
        <p:spPr>
          <a:xfrm>
            <a:off x="1478280" y="3649639"/>
            <a:ext cx="3765462" cy="1718047"/>
          </a:xfrm>
          <a:prstGeom prst="bentConnector3">
            <a:avLst>
              <a:gd name="adj1" fmla="val 1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022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8966C-E7C7-42F1-9B9D-046F791D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160" y="80181"/>
            <a:ext cx="7275250" cy="728786"/>
          </a:xfrm>
        </p:spPr>
        <p:txBody>
          <a:bodyPr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000" dirty="0"/>
              <a:t>转移台设置说明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6EF7983-1D80-49DA-A5E2-B92DFA8E1E9B}"/>
              </a:ext>
            </a:extLst>
          </p:cNvPr>
          <p:cNvCxnSpPr>
            <a:cxnSpLocks/>
          </p:cNvCxnSpPr>
          <p:nvPr/>
        </p:nvCxnSpPr>
        <p:spPr>
          <a:xfrm>
            <a:off x="284085" y="831616"/>
            <a:ext cx="89753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片包含 游戏机, 画&#10;&#10;描述已自动生成">
            <a:extLst>
              <a:ext uri="{FF2B5EF4-FFF2-40B4-BE49-F238E27FC236}">
                <a16:creationId xmlns:a16="http://schemas.microsoft.com/office/drawing/2014/main" id="{9F1B5DA2-7A65-488B-95E2-2C9D2AA18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17634"/>
            <a:ext cx="1586197" cy="6538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3A18A25-62AA-4FE8-A05E-23BE77B56D2D}"/>
              </a:ext>
            </a:extLst>
          </p:cNvPr>
          <p:cNvSpPr/>
          <p:nvPr/>
        </p:nvSpPr>
        <p:spPr>
          <a:xfrm>
            <a:off x="284084" y="873995"/>
            <a:ext cx="8975325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2400"/>
              </a:spcBef>
            </a:pPr>
            <a:r>
              <a:rPr lang="zh-CN" altLang="en-US" sz="3800" b="1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rPr>
              <a:t>菜单选项说明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685409-E9D2-4E57-B627-6730958B0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84" y="1867189"/>
            <a:ext cx="3476190" cy="462857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5104158-3E73-4312-B6EF-0F132DA28F5E}"/>
              </a:ext>
            </a:extLst>
          </p:cNvPr>
          <p:cNvSpPr/>
          <p:nvPr/>
        </p:nvSpPr>
        <p:spPr>
          <a:xfrm>
            <a:off x="4421814" y="1016157"/>
            <a:ext cx="53603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92D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全部复位：</a:t>
            </a:r>
            <a:endParaRPr lang="en-US" altLang="zh-CN" sz="3600" b="1" dirty="0">
              <a:solidFill>
                <a:srgbClr val="92D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将所有轴移动到设定好的初始位置，一般在程序启动时进行操作；</a:t>
            </a:r>
            <a:endParaRPr lang="zh-CN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EC1FC9-1431-4D6F-9819-A877280C8A14}"/>
              </a:ext>
            </a:extLst>
          </p:cNvPr>
          <p:cNvSpPr/>
          <p:nvPr/>
        </p:nvSpPr>
        <p:spPr>
          <a:xfrm>
            <a:off x="4421815" y="3429000"/>
            <a:ext cx="53603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92D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模式选择：</a:t>
            </a:r>
            <a:endParaRPr lang="en-US" altLang="zh-CN" sz="3600" b="1" dirty="0">
              <a:solidFill>
                <a:srgbClr val="92D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选择要操作的工作模式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E89C59A-67A0-4405-8D6A-691DA601BF0E}"/>
              </a:ext>
            </a:extLst>
          </p:cNvPr>
          <p:cNvSpPr/>
          <p:nvPr/>
        </p:nvSpPr>
        <p:spPr>
          <a:xfrm>
            <a:off x="284085" y="1876424"/>
            <a:ext cx="3476190" cy="790575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13BF2B-A4C4-40CC-BB65-B9B244B2FA66}"/>
              </a:ext>
            </a:extLst>
          </p:cNvPr>
          <p:cNvSpPr/>
          <p:nvPr/>
        </p:nvSpPr>
        <p:spPr>
          <a:xfrm>
            <a:off x="284083" y="2791806"/>
            <a:ext cx="3476190" cy="3703954"/>
          </a:xfrm>
          <a:prstGeom prst="rect">
            <a:avLst/>
          </a:prstGeom>
          <a:solidFill>
            <a:srgbClr val="FFCC00">
              <a:alpha val="2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F12D74B-DE12-4BFF-9BE0-8C7975951022}"/>
              </a:ext>
            </a:extLst>
          </p:cNvPr>
          <p:cNvCxnSpPr>
            <a:stCxn id="18" idx="3"/>
            <a:endCxn id="9" idx="1"/>
          </p:cNvCxnSpPr>
          <p:nvPr/>
        </p:nvCxnSpPr>
        <p:spPr>
          <a:xfrm flipV="1">
            <a:off x="3760275" y="2170319"/>
            <a:ext cx="661539" cy="1013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88827B5-C416-4D01-B628-90766089CD0E}"/>
              </a:ext>
            </a:extLst>
          </p:cNvPr>
          <p:cNvCxnSpPr>
            <a:stCxn id="20" idx="3"/>
            <a:endCxn id="10" idx="1"/>
          </p:cNvCxnSpPr>
          <p:nvPr/>
        </p:nvCxnSpPr>
        <p:spPr>
          <a:xfrm flipV="1">
            <a:off x="3760273" y="4029165"/>
            <a:ext cx="661542" cy="6146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59105D6D-71D5-4431-B3A5-CBF86DBB3CC5}"/>
              </a:ext>
            </a:extLst>
          </p:cNvPr>
          <p:cNvSpPr/>
          <p:nvPr/>
        </p:nvSpPr>
        <p:spPr>
          <a:xfrm>
            <a:off x="4421814" y="4852043"/>
            <a:ext cx="61890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使用手柄的</a:t>
            </a:r>
            <a:r>
              <a:rPr lang="en-US" altLang="zh-CN" sz="36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sz="36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Down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呼出菜单，</a:t>
            </a:r>
            <a:r>
              <a:rPr lang="en-US" altLang="zh-CN" sz="36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sz="36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Left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隐藏菜单，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秒无操作自动隐藏。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0660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8966C-E7C7-42F1-9B9D-046F791D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160" y="80181"/>
            <a:ext cx="7275250" cy="728786"/>
          </a:xfrm>
        </p:spPr>
        <p:txBody>
          <a:bodyPr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000" dirty="0"/>
              <a:t>转移台设置说明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6EF7983-1D80-49DA-A5E2-B92DFA8E1E9B}"/>
              </a:ext>
            </a:extLst>
          </p:cNvPr>
          <p:cNvCxnSpPr>
            <a:cxnSpLocks/>
          </p:cNvCxnSpPr>
          <p:nvPr/>
        </p:nvCxnSpPr>
        <p:spPr>
          <a:xfrm>
            <a:off x="284085" y="831616"/>
            <a:ext cx="89753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片包含 游戏机, 画&#10;&#10;描述已自动生成">
            <a:extLst>
              <a:ext uri="{FF2B5EF4-FFF2-40B4-BE49-F238E27FC236}">
                <a16:creationId xmlns:a16="http://schemas.microsoft.com/office/drawing/2014/main" id="{9F1B5DA2-7A65-488B-95E2-2C9D2AA18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17634"/>
            <a:ext cx="1586197" cy="6538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3A18A25-62AA-4FE8-A05E-23BE77B56D2D}"/>
              </a:ext>
            </a:extLst>
          </p:cNvPr>
          <p:cNvSpPr/>
          <p:nvPr/>
        </p:nvSpPr>
        <p:spPr>
          <a:xfrm>
            <a:off x="284084" y="873995"/>
            <a:ext cx="8975325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2400"/>
              </a:spcBef>
            </a:pPr>
            <a:r>
              <a:rPr lang="zh-CN" altLang="en-US" sz="3800" b="1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rPr>
              <a:t>摇杆控制定义</a:t>
            </a:r>
          </a:p>
        </p:txBody>
      </p:sp>
      <p:pic>
        <p:nvPicPr>
          <p:cNvPr id="6" name="Picture 2" descr="微软 Xbox 无线控制器">
            <a:extLst>
              <a:ext uri="{FF2B5EF4-FFF2-40B4-BE49-F238E27FC236}">
                <a16:creationId xmlns:a16="http://schemas.microsoft.com/office/drawing/2014/main" id="{E30D3809-589F-4E56-BA05-0BFA6BC23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9" t="16335" r="13277" b="2035"/>
          <a:stretch/>
        </p:blipFill>
        <p:spPr bwMode="auto">
          <a:xfrm>
            <a:off x="360284" y="1732340"/>
            <a:ext cx="3973591" cy="290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16C22A1-00C9-4F30-8455-24A1413D66E9}"/>
              </a:ext>
            </a:extLst>
          </p:cNvPr>
          <p:cNvSpPr/>
          <p:nvPr/>
        </p:nvSpPr>
        <p:spPr>
          <a:xfrm>
            <a:off x="4440864" y="2549682"/>
            <a:ext cx="649383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92D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左侧摇杆：</a:t>
            </a:r>
            <a:endParaRPr lang="en-US" altLang="zh-CN" sz="3600" b="1" dirty="0">
              <a:solidFill>
                <a:srgbClr val="92D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旋转操作</a:t>
            </a:r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-&gt;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方向对应水平旋转；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平移操作</a:t>
            </a:r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-&gt;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方向对应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Z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轴升降；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3600" b="1" dirty="0">
              <a:solidFill>
                <a:srgbClr val="92D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600" b="1" dirty="0">
                <a:solidFill>
                  <a:srgbClr val="92D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右侧摇杆：</a:t>
            </a:r>
            <a:endParaRPr lang="en-US" altLang="zh-CN" sz="3600" b="1" dirty="0">
              <a:solidFill>
                <a:srgbClr val="92D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旋转操作</a:t>
            </a:r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-&gt;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对应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X/Y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方向倾斜；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平移操作</a:t>
            </a:r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-&gt;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对应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X/Y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方向移动；</a:t>
            </a:r>
            <a:endParaRPr lang="zh-CN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4AB17BEA-11A3-48CF-BA6D-B58965389C0C}"/>
              </a:ext>
            </a:extLst>
          </p:cNvPr>
          <p:cNvCxnSpPr>
            <a:cxnSpLocks/>
          </p:cNvCxnSpPr>
          <p:nvPr/>
        </p:nvCxnSpPr>
        <p:spPr>
          <a:xfrm>
            <a:off x="1381125" y="2476500"/>
            <a:ext cx="3059739" cy="952500"/>
          </a:xfrm>
          <a:prstGeom prst="bentConnector3">
            <a:avLst>
              <a:gd name="adj1" fmla="val 7023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04397FD5-808B-4D20-B6EB-A88C7D0573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18619" y="3697529"/>
            <a:ext cx="2714621" cy="1529867"/>
          </a:xfrm>
          <a:prstGeom prst="bentConnector3">
            <a:avLst>
              <a:gd name="adj1" fmla="val 10017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088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8966C-E7C7-42F1-9B9D-046F791D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160" y="80181"/>
            <a:ext cx="7275250" cy="728786"/>
          </a:xfrm>
        </p:spPr>
        <p:txBody>
          <a:bodyPr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000" dirty="0"/>
              <a:t>转移台设置说明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6EF7983-1D80-49DA-A5E2-B92DFA8E1E9B}"/>
              </a:ext>
            </a:extLst>
          </p:cNvPr>
          <p:cNvCxnSpPr>
            <a:cxnSpLocks/>
          </p:cNvCxnSpPr>
          <p:nvPr/>
        </p:nvCxnSpPr>
        <p:spPr>
          <a:xfrm>
            <a:off x="284085" y="831616"/>
            <a:ext cx="89753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片包含 游戏机, 画&#10;&#10;描述已自动生成">
            <a:extLst>
              <a:ext uri="{FF2B5EF4-FFF2-40B4-BE49-F238E27FC236}">
                <a16:creationId xmlns:a16="http://schemas.microsoft.com/office/drawing/2014/main" id="{9F1B5DA2-7A65-488B-95E2-2C9D2AA18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17634"/>
            <a:ext cx="1586197" cy="6538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3A18A25-62AA-4FE8-A05E-23BE77B56D2D}"/>
              </a:ext>
            </a:extLst>
          </p:cNvPr>
          <p:cNvSpPr/>
          <p:nvPr/>
        </p:nvSpPr>
        <p:spPr>
          <a:xfrm>
            <a:off x="284084" y="873995"/>
            <a:ext cx="8975325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2400"/>
              </a:spcBef>
            </a:pPr>
            <a:r>
              <a:rPr lang="zh-CN" altLang="en-US" sz="3800" b="1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rPr>
              <a:t>工作模式定义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685409-E9D2-4E57-B627-6730958B06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309"/>
          <a:stretch/>
        </p:blipFill>
        <p:spPr>
          <a:xfrm>
            <a:off x="284084" y="2245249"/>
            <a:ext cx="3476190" cy="378113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DB1B02A-8824-45FC-B89A-AACAEE9EFEA4}"/>
              </a:ext>
            </a:extLst>
          </p:cNvPr>
          <p:cNvSpPr/>
          <p:nvPr/>
        </p:nvSpPr>
        <p:spPr>
          <a:xfrm>
            <a:off x="4156223" y="1251845"/>
            <a:ext cx="51031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将各个轴分为左侧多组，分别控制</a:t>
            </a:r>
            <a:endParaRPr lang="zh-CN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DA8D5E4-8DEF-4C2B-8696-2DB657EB508C}"/>
              </a:ext>
            </a:extLst>
          </p:cNvPr>
          <p:cNvCxnSpPr>
            <a:stCxn id="4" idx="1"/>
          </p:cNvCxnSpPr>
          <p:nvPr/>
        </p:nvCxnSpPr>
        <p:spPr>
          <a:xfrm flipH="1">
            <a:off x="3219450" y="1852010"/>
            <a:ext cx="936773" cy="767365"/>
          </a:xfrm>
          <a:prstGeom prst="straightConnector1">
            <a:avLst/>
          </a:prstGeom>
          <a:ln w="381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6365CE07-CDAC-4421-98F7-229EE3797A14}"/>
              </a:ext>
            </a:extLst>
          </p:cNvPr>
          <p:cNvSpPr/>
          <p:nvPr/>
        </p:nvSpPr>
        <p:spPr>
          <a:xfrm>
            <a:off x="296991" y="4448174"/>
            <a:ext cx="3476190" cy="790575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D16C39B-637B-4F9D-A594-A8997D72B83B}"/>
              </a:ext>
            </a:extLst>
          </p:cNvPr>
          <p:cNvSpPr/>
          <p:nvPr/>
        </p:nvSpPr>
        <p:spPr>
          <a:xfrm>
            <a:off x="4441973" y="3164062"/>
            <a:ext cx="48174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92D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例如：</a:t>
            </a:r>
            <a:endParaRPr lang="en-US" altLang="zh-CN" sz="3600" b="1" dirty="0">
              <a:solidFill>
                <a:srgbClr val="92D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在“</a:t>
            </a:r>
            <a:r>
              <a:rPr lang="en-US" altLang="zh-CN" sz="36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36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组 </a:t>
            </a:r>
            <a:r>
              <a:rPr lang="en-US" altLang="zh-CN" sz="36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XY</a:t>
            </a:r>
            <a:r>
              <a:rPr lang="zh-CN" altLang="en-US" sz="36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轴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”模式下，仅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组的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XY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轴电机受右摇杆的控制，其他电机均不受控制。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DC7672E-9F40-4430-A7E1-01969E970579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3773181" y="4595223"/>
            <a:ext cx="668792" cy="2482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153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8966C-E7C7-42F1-9B9D-046F791D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160" y="80181"/>
            <a:ext cx="7275250" cy="728786"/>
          </a:xfrm>
        </p:spPr>
        <p:txBody>
          <a:bodyPr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000" dirty="0"/>
              <a:t>转移台设置说明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6EF7983-1D80-49DA-A5E2-B92DFA8E1E9B}"/>
              </a:ext>
            </a:extLst>
          </p:cNvPr>
          <p:cNvCxnSpPr>
            <a:cxnSpLocks/>
          </p:cNvCxnSpPr>
          <p:nvPr/>
        </p:nvCxnSpPr>
        <p:spPr>
          <a:xfrm>
            <a:off x="284085" y="831616"/>
            <a:ext cx="89753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片包含 游戏机, 画&#10;&#10;描述已自动生成">
            <a:extLst>
              <a:ext uri="{FF2B5EF4-FFF2-40B4-BE49-F238E27FC236}">
                <a16:creationId xmlns:a16="http://schemas.microsoft.com/office/drawing/2014/main" id="{9F1B5DA2-7A65-488B-95E2-2C9D2AA18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17634"/>
            <a:ext cx="1586197" cy="6538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3A18A25-62AA-4FE8-A05E-23BE77B56D2D}"/>
              </a:ext>
            </a:extLst>
          </p:cNvPr>
          <p:cNvSpPr/>
          <p:nvPr/>
        </p:nvSpPr>
        <p:spPr>
          <a:xfrm>
            <a:off x="284084" y="873995"/>
            <a:ext cx="8975325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2400"/>
              </a:spcBef>
            </a:pPr>
            <a:r>
              <a:rPr lang="zh-CN" altLang="en-US" sz="3800" b="1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rPr>
              <a:t>当前轴状态显示</a:t>
            </a:r>
            <a:r>
              <a:rPr lang="zh-CN" altLang="en-US" sz="3800" b="1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rPr>
              <a:t>（待完善）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FB138A-E0D1-486A-939A-0EEEDAF67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84" y="4000649"/>
            <a:ext cx="4723809" cy="238095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5CF3A2F-C85E-4D6B-9A4A-7D60A1F68B4D}"/>
              </a:ext>
            </a:extLst>
          </p:cNvPr>
          <p:cNvSpPr/>
          <p:nvPr/>
        </p:nvSpPr>
        <p:spPr>
          <a:xfrm>
            <a:off x="284085" y="4000648"/>
            <a:ext cx="1316116" cy="495151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6740C21-9221-42D8-8AF6-8C787E8AB7C5}"/>
              </a:ext>
            </a:extLst>
          </p:cNvPr>
          <p:cNvSpPr/>
          <p:nvPr/>
        </p:nvSpPr>
        <p:spPr>
          <a:xfrm>
            <a:off x="1529921" y="4819798"/>
            <a:ext cx="495299" cy="495151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E7C9E2-8703-4F8F-B284-8ED790E9C52A}"/>
              </a:ext>
            </a:extLst>
          </p:cNvPr>
          <p:cNvSpPr/>
          <p:nvPr/>
        </p:nvSpPr>
        <p:spPr>
          <a:xfrm>
            <a:off x="284083" y="5978760"/>
            <a:ext cx="2211467" cy="402842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1862644-2A30-4CB3-A805-D859161C48B8}"/>
              </a:ext>
            </a:extLst>
          </p:cNvPr>
          <p:cNvSpPr/>
          <p:nvPr/>
        </p:nvSpPr>
        <p:spPr>
          <a:xfrm>
            <a:off x="284083" y="1668247"/>
            <a:ext cx="5103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轴的名称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（自由定义）</a:t>
            </a:r>
            <a:endParaRPr lang="zh-CN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EAE84A5-2EC8-4F90-959B-55BCD344DE3B}"/>
              </a:ext>
            </a:extLst>
          </p:cNvPr>
          <p:cNvSpPr/>
          <p:nvPr/>
        </p:nvSpPr>
        <p:spPr>
          <a:xfrm>
            <a:off x="1984160" y="2380566"/>
            <a:ext cx="5103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轴对应的</a:t>
            </a:r>
            <a:r>
              <a:rPr lang="zh-CN" altLang="en-US" sz="36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电机序号</a:t>
            </a:r>
            <a:endParaRPr lang="zh-CN" altLang="zh-CN" sz="3600" b="1" dirty="0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98A4D75-E0D3-41A0-8DAF-A1DFBCBDA678}"/>
              </a:ext>
            </a:extLst>
          </p:cNvPr>
          <p:cNvSpPr/>
          <p:nvPr/>
        </p:nvSpPr>
        <p:spPr>
          <a:xfrm>
            <a:off x="3544407" y="3026897"/>
            <a:ext cx="5103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当前轴工作的</a:t>
            </a:r>
            <a:r>
              <a:rPr lang="zh-CN" altLang="en-US" sz="36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档位</a:t>
            </a:r>
            <a:endParaRPr lang="zh-CN" altLang="zh-CN" sz="3600" b="1" dirty="0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A2C6F7C-4B7E-49CA-8EE9-0409B4336D51}"/>
              </a:ext>
            </a:extLst>
          </p:cNvPr>
          <p:cNvCxnSpPr>
            <a:stCxn id="6" idx="0"/>
          </p:cNvCxnSpPr>
          <p:nvPr/>
        </p:nvCxnSpPr>
        <p:spPr>
          <a:xfrm flipV="1">
            <a:off x="942143" y="2295400"/>
            <a:ext cx="0" cy="17052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A046F34-7C0F-4D00-A078-581A587009A6}"/>
              </a:ext>
            </a:extLst>
          </p:cNvPr>
          <p:cNvCxnSpPr>
            <a:stCxn id="9" idx="0"/>
          </p:cNvCxnSpPr>
          <p:nvPr/>
        </p:nvCxnSpPr>
        <p:spPr>
          <a:xfrm flipV="1">
            <a:off x="1777571" y="3026897"/>
            <a:ext cx="394129" cy="17929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71CE166-B6C2-4D06-B91B-678553FE0BBD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2502391" y="3350063"/>
            <a:ext cx="1042016" cy="28301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BEBF71B8-C140-4D78-B2BD-A33CDE627230}"/>
              </a:ext>
            </a:extLst>
          </p:cNvPr>
          <p:cNvSpPr/>
          <p:nvPr/>
        </p:nvSpPr>
        <p:spPr>
          <a:xfrm>
            <a:off x="5255543" y="4819798"/>
            <a:ext cx="5103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默认状态</a:t>
            </a:r>
            <a:endParaRPr lang="zh-CN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03E7452-25F8-43BD-9516-CCFF4A5E0863}"/>
              </a:ext>
            </a:extLst>
          </p:cNvPr>
          <p:cNvSpPr/>
          <p:nvPr/>
        </p:nvSpPr>
        <p:spPr>
          <a:xfrm>
            <a:off x="5213523" y="5564520"/>
            <a:ext cx="5103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选中高亮</a:t>
            </a:r>
            <a:endParaRPr lang="zh-CN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43BFF568-D75A-4EE3-80F5-C7623520661B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4021578" y="5887685"/>
            <a:ext cx="119194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E15D8ED2-8B96-4898-AD09-6BE4376E24D6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4021578" y="5142964"/>
            <a:ext cx="123396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>
            <a:extLst>
              <a:ext uri="{FF2B5EF4-FFF2-40B4-BE49-F238E27FC236}">
                <a16:creationId xmlns:a16="http://schemas.microsoft.com/office/drawing/2014/main" id="{4FAB911F-CEB8-4A52-858C-50C9143FC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2955" y="3752642"/>
            <a:ext cx="3757361" cy="1945248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2FC4710B-4BBA-4083-83D2-375C21BD51C0}"/>
              </a:ext>
            </a:extLst>
          </p:cNvPr>
          <p:cNvSpPr/>
          <p:nvPr/>
        </p:nvSpPr>
        <p:spPr>
          <a:xfrm>
            <a:off x="6633280" y="1215941"/>
            <a:ext cx="5103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未选中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轴移动高亮</a:t>
            </a:r>
            <a:endParaRPr lang="zh-CN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2D55720B-2BA4-4DFF-A0B7-D9F8D639B55E}"/>
              </a:ext>
            </a:extLst>
          </p:cNvPr>
          <p:cNvSpPr/>
          <p:nvPr/>
        </p:nvSpPr>
        <p:spPr>
          <a:xfrm>
            <a:off x="6062437" y="2034394"/>
            <a:ext cx="5103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选中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轴移动高亮</a:t>
            </a:r>
            <a:endParaRPr lang="zh-CN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AC9C51E1-30D9-4A97-A1A8-1B43E6DF921E}"/>
              </a:ext>
            </a:extLst>
          </p:cNvPr>
          <p:cNvCxnSpPr>
            <a:cxnSpLocks/>
          </p:cNvCxnSpPr>
          <p:nvPr/>
        </p:nvCxnSpPr>
        <p:spPr>
          <a:xfrm>
            <a:off x="8020050" y="2743439"/>
            <a:ext cx="1066120" cy="25715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BC41036-147F-4DE2-A4B9-3D1A4B4B1EAB}"/>
              </a:ext>
            </a:extLst>
          </p:cNvPr>
          <p:cNvCxnSpPr>
            <a:cxnSpLocks/>
          </p:cNvCxnSpPr>
          <p:nvPr/>
        </p:nvCxnSpPr>
        <p:spPr>
          <a:xfrm flipH="1">
            <a:off x="9765099" y="1876123"/>
            <a:ext cx="93276" cy="21245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33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8966C-E7C7-42F1-9B9D-046F791D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160" y="80181"/>
            <a:ext cx="7275250" cy="728786"/>
          </a:xfrm>
        </p:spPr>
        <p:txBody>
          <a:bodyPr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000" dirty="0"/>
              <a:t>转移台设置说明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6EF7983-1D80-49DA-A5E2-B92DFA8E1E9B}"/>
              </a:ext>
            </a:extLst>
          </p:cNvPr>
          <p:cNvCxnSpPr>
            <a:cxnSpLocks/>
          </p:cNvCxnSpPr>
          <p:nvPr/>
        </p:nvCxnSpPr>
        <p:spPr>
          <a:xfrm>
            <a:off x="284085" y="831616"/>
            <a:ext cx="89753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片包含 游戏机, 画&#10;&#10;描述已自动生成">
            <a:extLst>
              <a:ext uri="{FF2B5EF4-FFF2-40B4-BE49-F238E27FC236}">
                <a16:creationId xmlns:a16="http://schemas.microsoft.com/office/drawing/2014/main" id="{9F1B5DA2-7A65-488B-95E2-2C9D2AA18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17634"/>
            <a:ext cx="1586197" cy="6538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3A18A25-62AA-4FE8-A05E-23BE77B56D2D}"/>
              </a:ext>
            </a:extLst>
          </p:cNvPr>
          <p:cNvSpPr/>
          <p:nvPr/>
        </p:nvSpPr>
        <p:spPr>
          <a:xfrm>
            <a:off x="284084" y="873995"/>
            <a:ext cx="8975325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2400"/>
              </a:spcBef>
            </a:pPr>
            <a:r>
              <a:rPr lang="zh-CN" altLang="en-US" sz="3800" b="1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rPr>
              <a:t>综合状态显示</a:t>
            </a:r>
            <a:r>
              <a:rPr lang="zh-CN" altLang="en-US" sz="3800" b="1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rPr>
              <a:t>（待完善）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910982-B3F9-465C-A7D2-3A9BF06F3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84" y="2343397"/>
            <a:ext cx="6180952" cy="396190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F431059-6FA3-4742-A845-23A61825BC81}"/>
              </a:ext>
            </a:extLst>
          </p:cNvPr>
          <p:cNvSpPr/>
          <p:nvPr/>
        </p:nvSpPr>
        <p:spPr>
          <a:xfrm>
            <a:off x="2570085" y="2419499"/>
            <a:ext cx="1649490" cy="380852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FECA86-F2E0-4900-9DE4-87E6C956ADF0}"/>
              </a:ext>
            </a:extLst>
          </p:cNvPr>
          <p:cNvSpPr/>
          <p:nvPr/>
        </p:nvSpPr>
        <p:spPr>
          <a:xfrm>
            <a:off x="6627733" y="1178650"/>
            <a:ext cx="5103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当前的工作模式</a:t>
            </a:r>
            <a:endParaRPr lang="zh-CN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F899F37-2EC3-4C8A-9D41-305C113762DF}"/>
              </a:ext>
            </a:extLst>
          </p:cNvPr>
          <p:cNvCxnSpPr>
            <a:stCxn id="12" idx="1"/>
          </p:cNvCxnSpPr>
          <p:nvPr/>
        </p:nvCxnSpPr>
        <p:spPr>
          <a:xfrm flipH="1">
            <a:off x="4333875" y="1501816"/>
            <a:ext cx="2293858" cy="8415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083A5748-2383-4E18-AD81-C613F3A53095}"/>
              </a:ext>
            </a:extLst>
          </p:cNvPr>
          <p:cNvSpPr/>
          <p:nvPr/>
        </p:nvSpPr>
        <p:spPr>
          <a:xfrm>
            <a:off x="7168529" y="4358779"/>
            <a:ext cx="5103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当前的状态显示</a:t>
            </a:r>
            <a:endParaRPr lang="zh-CN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6A55BF6-0283-49AE-AC1A-2D2E4E8F2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74" y="2876452"/>
            <a:ext cx="5847912" cy="344041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9187B21-988E-4FD5-817E-969286830350}"/>
              </a:ext>
            </a:extLst>
          </p:cNvPr>
          <p:cNvSpPr/>
          <p:nvPr/>
        </p:nvSpPr>
        <p:spPr>
          <a:xfrm>
            <a:off x="362278" y="2876452"/>
            <a:ext cx="6028997" cy="3428849"/>
          </a:xfrm>
          <a:prstGeom prst="rect">
            <a:avLst/>
          </a:prstGeom>
          <a:solidFill>
            <a:srgbClr val="FFCC66">
              <a:alpha val="2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1E2F07E-A832-47AD-8DBD-C09C0504B967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5981700" y="4514604"/>
            <a:ext cx="1186829" cy="1673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740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8966C-E7C7-42F1-9B9D-046F791D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160" y="80181"/>
            <a:ext cx="7275250" cy="728786"/>
          </a:xfrm>
        </p:spPr>
        <p:txBody>
          <a:bodyPr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000" dirty="0"/>
              <a:t>转移台设置说明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6EF7983-1D80-49DA-A5E2-B92DFA8E1E9B}"/>
              </a:ext>
            </a:extLst>
          </p:cNvPr>
          <p:cNvCxnSpPr>
            <a:cxnSpLocks/>
          </p:cNvCxnSpPr>
          <p:nvPr/>
        </p:nvCxnSpPr>
        <p:spPr>
          <a:xfrm>
            <a:off x="284085" y="831616"/>
            <a:ext cx="89753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片包含 游戏机, 画&#10;&#10;描述已自动生成">
            <a:extLst>
              <a:ext uri="{FF2B5EF4-FFF2-40B4-BE49-F238E27FC236}">
                <a16:creationId xmlns:a16="http://schemas.microsoft.com/office/drawing/2014/main" id="{9F1B5DA2-7A65-488B-95E2-2C9D2AA18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17634"/>
            <a:ext cx="1586197" cy="6538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3A18A25-62AA-4FE8-A05E-23BE77B56D2D}"/>
              </a:ext>
            </a:extLst>
          </p:cNvPr>
          <p:cNvSpPr/>
          <p:nvPr/>
        </p:nvSpPr>
        <p:spPr>
          <a:xfrm>
            <a:off x="284084" y="873995"/>
            <a:ext cx="8975325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2400"/>
              </a:spcBef>
            </a:pPr>
            <a:r>
              <a:rPr lang="zh-CN" altLang="en-US" sz="3800" b="1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rPr>
              <a:t>其他注意事项</a:t>
            </a:r>
            <a:endParaRPr lang="zh-CN" altLang="en-US" sz="3800" b="1" dirty="0">
              <a:solidFill>
                <a:srgbClr val="FF0000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+mj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340DBB5-1BF6-42F7-8B5E-E125ACF3F110}"/>
              </a:ext>
            </a:extLst>
          </p:cNvPr>
          <p:cNvSpPr/>
          <p:nvPr/>
        </p:nvSpPr>
        <p:spPr>
          <a:xfrm>
            <a:off x="411826" y="1866531"/>
            <a:ext cx="517935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spcBef>
                <a:spcPts val="2400"/>
              </a:spcBef>
              <a:buAutoNum type="arabicPeriod"/>
            </a:pP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配置文件命名只能是</a:t>
            </a:r>
            <a:r>
              <a:rPr lang="en-US" altLang="zh-CN" sz="36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Settings.ini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indent="-742950">
              <a:spcBef>
                <a:spcPts val="2400"/>
              </a:spcBef>
              <a:buAutoNum type="arabicPeriod"/>
            </a:pP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配置文件为了防止编码问题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全部是暗文储存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请勿手动修改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marL="742950" indent="-742950">
              <a:spcBef>
                <a:spcPts val="2400"/>
              </a:spcBef>
              <a:buAutoNum type="arabicPeriod"/>
            </a:pP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配置文件放置在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*.exe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的同目录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660A14-40C7-43BB-B847-169DA714F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18208"/>
            <a:ext cx="5037363" cy="393419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EFE3D53-303A-4C94-836A-1492673D8BD8}"/>
              </a:ext>
            </a:extLst>
          </p:cNvPr>
          <p:cNvSpPr/>
          <p:nvPr/>
        </p:nvSpPr>
        <p:spPr>
          <a:xfrm>
            <a:off x="5954013" y="1849227"/>
            <a:ext cx="5179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400"/>
              </a:spcBef>
            </a:pPr>
            <a:r>
              <a:rPr lang="zh-CN" altLang="en-US" sz="36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配置文件内容示例</a:t>
            </a:r>
            <a:r>
              <a:rPr lang="en-US" altLang="zh-CN" sz="36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11015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8966C-E7C7-42F1-9B9D-046F791D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160" y="80181"/>
            <a:ext cx="7275250" cy="728786"/>
          </a:xfrm>
        </p:spPr>
        <p:txBody>
          <a:bodyPr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000" dirty="0"/>
              <a:t>转移台设置说明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6EF7983-1D80-49DA-A5E2-B92DFA8E1E9B}"/>
              </a:ext>
            </a:extLst>
          </p:cNvPr>
          <p:cNvCxnSpPr>
            <a:cxnSpLocks/>
          </p:cNvCxnSpPr>
          <p:nvPr/>
        </p:nvCxnSpPr>
        <p:spPr>
          <a:xfrm>
            <a:off x="284085" y="831616"/>
            <a:ext cx="89753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片包含 游戏机, 画&#10;&#10;描述已自动生成">
            <a:extLst>
              <a:ext uri="{FF2B5EF4-FFF2-40B4-BE49-F238E27FC236}">
                <a16:creationId xmlns:a16="http://schemas.microsoft.com/office/drawing/2014/main" id="{9F1B5DA2-7A65-488B-95E2-2C9D2AA18A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17634"/>
            <a:ext cx="1586197" cy="653880"/>
          </a:xfrm>
          <a:prstGeom prst="rect">
            <a:avLst/>
          </a:prstGeom>
        </p:spPr>
      </p:pic>
      <p:pic>
        <p:nvPicPr>
          <p:cNvPr id="13" name="44133a45b0c49942f824f5d188710552">
            <a:hlinkClick r:id="" action="ppaction://media"/>
            <a:extLst>
              <a:ext uri="{FF2B5EF4-FFF2-40B4-BE49-F238E27FC236}">
                <a16:creationId xmlns:a16="http://schemas.microsoft.com/office/drawing/2014/main" id="{F8CA983A-B686-4F7D-B225-B94665708B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85254" y="2646952"/>
            <a:ext cx="6976537" cy="395337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D7A7D7C-905E-455A-B294-6ED8EB0A9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2700" y="1064765"/>
            <a:ext cx="6899091" cy="2076267"/>
          </a:xfrm>
          <a:prstGeom prst="rect">
            <a:avLst/>
          </a:prstGeom>
        </p:spPr>
      </p:pic>
      <p:pic>
        <p:nvPicPr>
          <p:cNvPr id="12" name="图片 11" descr="图片包含 户外, 钟表, 木, 侧面&#10;&#10;描述已自动生成">
            <a:extLst>
              <a:ext uri="{FF2B5EF4-FFF2-40B4-BE49-F238E27FC236}">
                <a16:creationId xmlns:a16="http://schemas.microsoft.com/office/drawing/2014/main" id="{1BDDE1B9-17D9-4DF1-8F6D-E0C49EB0B5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64" y="1064765"/>
            <a:ext cx="4261282" cy="355887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0FEB3E4-D626-4987-A300-DB57608EFC09}"/>
              </a:ext>
            </a:extLst>
          </p:cNvPr>
          <p:cNvSpPr/>
          <p:nvPr/>
        </p:nvSpPr>
        <p:spPr>
          <a:xfrm>
            <a:off x="5621785" y="3429000"/>
            <a:ext cx="3104965" cy="2226076"/>
          </a:xfrm>
          <a:prstGeom prst="rect">
            <a:avLst/>
          </a:prstGeom>
          <a:noFill/>
          <a:ln w="571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50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7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8966C-E7C7-42F1-9B9D-046F791D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160" y="80181"/>
            <a:ext cx="7275250" cy="728786"/>
          </a:xfrm>
        </p:spPr>
        <p:txBody>
          <a:bodyPr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000" dirty="0"/>
              <a:t>手柄设置说明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6EF7983-1D80-49DA-A5E2-B92DFA8E1E9B}"/>
              </a:ext>
            </a:extLst>
          </p:cNvPr>
          <p:cNvCxnSpPr>
            <a:cxnSpLocks/>
          </p:cNvCxnSpPr>
          <p:nvPr/>
        </p:nvCxnSpPr>
        <p:spPr>
          <a:xfrm>
            <a:off x="284085" y="831616"/>
            <a:ext cx="89753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片包含 游戏机, 画&#10;&#10;描述已自动生成">
            <a:extLst>
              <a:ext uri="{FF2B5EF4-FFF2-40B4-BE49-F238E27FC236}">
                <a16:creationId xmlns:a16="http://schemas.microsoft.com/office/drawing/2014/main" id="{9F1B5DA2-7A65-488B-95E2-2C9D2AA18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17634"/>
            <a:ext cx="1586197" cy="6538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3A18A25-62AA-4FE8-A05E-23BE77B56D2D}"/>
              </a:ext>
            </a:extLst>
          </p:cNvPr>
          <p:cNvSpPr/>
          <p:nvPr/>
        </p:nvSpPr>
        <p:spPr>
          <a:xfrm>
            <a:off x="284084" y="873995"/>
            <a:ext cx="8975325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2400"/>
              </a:spcBef>
            </a:pPr>
            <a:r>
              <a:rPr lang="zh-CN" altLang="en-US" sz="3800" b="1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rPr>
              <a:t>手柄按键名称定义</a:t>
            </a:r>
          </a:p>
        </p:txBody>
      </p:sp>
      <p:pic>
        <p:nvPicPr>
          <p:cNvPr id="13" name="Picture 2" descr="微软 Xbox 无线控制器">
            <a:extLst>
              <a:ext uri="{FF2B5EF4-FFF2-40B4-BE49-F238E27FC236}">
                <a16:creationId xmlns:a16="http://schemas.microsoft.com/office/drawing/2014/main" id="{7E6CE79F-E5CC-451A-AE5C-0DE735D87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9" t="16335" r="13277" b="2035"/>
          <a:stretch/>
        </p:blipFill>
        <p:spPr bwMode="auto">
          <a:xfrm>
            <a:off x="532659" y="2951540"/>
            <a:ext cx="3790766" cy="276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F4F84B93-13DA-4EB3-AF04-68CAC4A0229D}"/>
              </a:ext>
            </a:extLst>
          </p:cNvPr>
          <p:cNvCxnSpPr>
            <a:cxnSpLocks/>
          </p:cNvCxnSpPr>
          <p:nvPr/>
        </p:nvCxnSpPr>
        <p:spPr>
          <a:xfrm flipV="1">
            <a:off x="1984160" y="2564078"/>
            <a:ext cx="3259582" cy="1713136"/>
          </a:xfrm>
          <a:prstGeom prst="bentConnector3">
            <a:avLst>
              <a:gd name="adj1" fmla="val -26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89381EF5-8F3B-4126-AC44-50DBDDE09D8E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390900" y="3962402"/>
            <a:ext cx="1843133" cy="1564150"/>
          </a:xfrm>
          <a:prstGeom prst="bentConnector3">
            <a:avLst>
              <a:gd name="adj1" fmla="val 90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78EC24D-9A36-45B9-9A93-6D4470097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763595"/>
              </p:ext>
            </p:extLst>
          </p:nvPr>
        </p:nvGraphicFramePr>
        <p:xfrm>
          <a:off x="5243742" y="2013327"/>
          <a:ext cx="6661213" cy="1876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7960">
                  <a:extLst>
                    <a:ext uri="{9D8B030D-6E8A-4147-A177-3AD203B41FA5}">
                      <a16:colId xmlns:a16="http://schemas.microsoft.com/office/drawing/2014/main" val="73670486"/>
                    </a:ext>
                  </a:extLst>
                </a:gridCol>
                <a:gridCol w="2613278">
                  <a:extLst>
                    <a:ext uri="{9D8B030D-6E8A-4147-A177-3AD203B41FA5}">
                      <a16:colId xmlns:a16="http://schemas.microsoft.com/office/drawing/2014/main" val="2759923529"/>
                    </a:ext>
                  </a:extLst>
                </a:gridCol>
                <a:gridCol w="2539975">
                  <a:extLst>
                    <a:ext uri="{9D8B030D-6E8A-4147-A177-3AD203B41FA5}">
                      <a16:colId xmlns:a16="http://schemas.microsoft.com/office/drawing/2014/main" val="4895127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按键名称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键位说明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按键组简介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06235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方向键的上键</a:t>
                      </a: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zh-CN" altLang="en-US" sz="2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用于菜单栏的选择与切换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18091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Down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方向键的下键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858348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方向键的左键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927559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方向键的右键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5602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F4C0B51-0E8B-488F-A55F-1DD0EA7DD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355378"/>
              </p:ext>
            </p:extLst>
          </p:nvPr>
        </p:nvGraphicFramePr>
        <p:xfrm>
          <a:off x="5234033" y="4588340"/>
          <a:ext cx="6661213" cy="1876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7960">
                  <a:extLst>
                    <a:ext uri="{9D8B030D-6E8A-4147-A177-3AD203B41FA5}">
                      <a16:colId xmlns:a16="http://schemas.microsoft.com/office/drawing/2014/main" val="4128588696"/>
                    </a:ext>
                  </a:extLst>
                </a:gridCol>
                <a:gridCol w="2630423">
                  <a:extLst>
                    <a:ext uri="{9D8B030D-6E8A-4147-A177-3AD203B41FA5}">
                      <a16:colId xmlns:a16="http://schemas.microsoft.com/office/drawing/2014/main" val="219337333"/>
                    </a:ext>
                  </a:extLst>
                </a:gridCol>
                <a:gridCol w="2522830">
                  <a:extLst>
                    <a:ext uri="{9D8B030D-6E8A-4147-A177-3AD203B41FA5}">
                      <a16:colId xmlns:a16="http://schemas.microsoft.com/office/drawing/2014/main" val="868016940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按键名称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键位说明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按键组简介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664148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按键</a:t>
                      </a: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zh-CN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一般</a:t>
                      </a:r>
                      <a:r>
                        <a:rPr lang="en-US" altLang="zh-CN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键</a:t>
                      </a:r>
                      <a:r>
                        <a:rPr lang="en-US" altLang="zh-CN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/X</a:t>
                      </a:r>
                      <a:r>
                        <a:rPr lang="zh-CN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键代表确定</a:t>
                      </a:r>
                      <a:r>
                        <a:rPr lang="en-US" altLang="zh-CN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B</a:t>
                      </a:r>
                      <a:r>
                        <a:rPr lang="zh-CN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键</a:t>
                      </a:r>
                      <a:r>
                        <a:rPr lang="en-US" altLang="zh-CN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/Y</a:t>
                      </a:r>
                      <a:r>
                        <a:rPr lang="zh-CN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键代表取消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5937899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按键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04848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CN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按键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393368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CN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按键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096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9265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8966C-E7C7-42F1-9B9D-046F791D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160" y="80181"/>
            <a:ext cx="7275250" cy="728786"/>
          </a:xfrm>
        </p:spPr>
        <p:txBody>
          <a:bodyPr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000" dirty="0"/>
              <a:t>手柄设置说明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6EF7983-1D80-49DA-A5E2-B92DFA8E1E9B}"/>
              </a:ext>
            </a:extLst>
          </p:cNvPr>
          <p:cNvCxnSpPr>
            <a:cxnSpLocks/>
          </p:cNvCxnSpPr>
          <p:nvPr/>
        </p:nvCxnSpPr>
        <p:spPr>
          <a:xfrm>
            <a:off x="284085" y="831616"/>
            <a:ext cx="89753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片包含 游戏机, 画&#10;&#10;描述已自动生成">
            <a:extLst>
              <a:ext uri="{FF2B5EF4-FFF2-40B4-BE49-F238E27FC236}">
                <a16:creationId xmlns:a16="http://schemas.microsoft.com/office/drawing/2014/main" id="{9F1B5DA2-7A65-488B-95E2-2C9D2AA18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17634"/>
            <a:ext cx="1586197" cy="6538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3A18A25-62AA-4FE8-A05E-23BE77B56D2D}"/>
              </a:ext>
            </a:extLst>
          </p:cNvPr>
          <p:cNvSpPr/>
          <p:nvPr/>
        </p:nvSpPr>
        <p:spPr>
          <a:xfrm>
            <a:off x="284084" y="873995"/>
            <a:ext cx="8975325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2400"/>
              </a:spcBef>
            </a:pPr>
            <a:r>
              <a:rPr lang="zh-CN" altLang="en-US" sz="3800" b="1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rPr>
              <a:t>手柄原始数据查看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EC1D93-40C2-4DE5-9738-118D53166D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033"/>
          <a:stretch/>
        </p:blipFill>
        <p:spPr>
          <a:xfrm>
            <a:off x="3600739" y="1590733"/>
            <a:ext cx="8515061" cy="18382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39F409-E62C-4121-B4D5-8F32AEB6C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10" y="2710096"/>
            <a:ext cx="4619336" cy="3735389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B2771C4-E68F-4A78-8E56-69A1DBFB6F53}"/>
              </a:ext>
            </a:extLst>
          </p:cNvPr>
          <p:cNvCxnSpPr/>
          <p:nvPr/>
        </p:nvCxnSpPr>
        <p:spPr>
          <a:xfrm flipV="1">
            <a:off x="1581150" y="2509866"/>
            <a:ext cx="3886200" cy="7000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52F773BF-2340-451B-87AC-EAA26A625F36}"/>
              </a:ext>
            </a:extLst>
          </p:cNvPr>
          <p:cNvSpPr/>
          <p:nvPr/>
        </p:nvSpPr>
        <p:spPr>
          <a:xfrm>
            <a:off x="5162414" y="4129058"/>
            <a:ext cx="451568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20000"/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通过控制摇杆，查看每个摇杆对应的按键索引，从而绑定相应的按键。</a:t>
            </a:r>
            <a:endParaRPr lang="zh-CN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845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8966C-E7C7-42F1-9B9D-046F791D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160" y="80181"/>
            <a:ext cx="7275250" cy="728786"/>
          </a:xfrm>
        </p:spPr>
        <p:txBody>
          <a:bodyPr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000" dirty="0"/>
              <a:t>手柄设置说明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6EF7983-1D80-49DA-A5E2-B92DFA8E1E9B}"/>
              </a:ext>
            </a:extLst>
          </p:cNvPr>
          <p:cNvCxnSpPr>
            <a:cxnSpLocks/>
          </p:cNvCxnSpPr>
          <p:nvPr/>
        </p:nvCxnSpPr>
        <p:spPr>
          <a:xfrm>
            <a:off x="284085" y="831616"/>
            <a:ext cx="89753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片包含 游戏机, 画&#10;&#10;描述已自动生成">
            <a:extLst>
              <a:ext uri="{FF2B5EF4-FFF2-40B4-BE49-F238E27FC236}">
                <a16:creationId xmlns:a16="http://schemas.microsoft.com/office/drawing/2014/main" id="{9F1B5DA2-7A65-488B-95E2-2C9D2AA18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17634"/>
            <a:ext cx="1586197" cy="6538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3A18A25-62AA-4FE8-A05E-23BE77B56D2D}"/>
              </a:ext>
            </a:extLst>
          </p:cNvPr>
          <p:cNvSpPr/>
          <p:nvPr/>
        </p:nvSpPr>
        <p:spPr>
          <a:xfrm>
            <a:off x="284084" y="873995"/>
            <a:ext cx="8975325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2400"/>
              </a:spcBef>
            </a:pPr>
            <a:r>
              <a:rPr lang="zh-CN" altLang="en-US" sz="3800" b="1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rPr>
              <a:t>绑定流程 </a:t>
            </a:r>
            <a:r>
              <a:rPr lang="en-US" altLang="zh-CN" sz="3800" b="1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rPr>
              <a:t>– 1. </a:t>
            </a:r>
            <a:r>
              <a:rPr lang="zh-CN" altLang="en-US" sz="3800" b="1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rPr>
              <a:t>切换到对应分组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3E29AF-037F-4696-964E-141502463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84" y="1895821"/>
            <a:ext cx="3638260" cy="42895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FD83C80-7944-49E9-9E03-81159EF68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7560" y="1895821"/>
            <a:ext cx="3565119" cy="16572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E86DCA-68E3-40EF-946B-EC30F298AB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692"/>
          <a:stretch/>
        </p:blipFill>
        <p:spPr>
          <a:xfrm>
            <a:off x="7881695" y="1895822"/>
            <a:ext cx="3307322" cy="165729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CD0EDC6-A2F3-4DD2-8C74-80EEA10D537A}"/>
              </a:ext>
            </a:extLst>
          </p:cNvPr>
          <p:cNvSpPr/>
          <p:nvPr/>
        </p:nvSpPr>
        <p:spPr>
          <a:xfrm>
            <a:off x="4157560" y="3725575"/>
            <a:ext cx="51531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20000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移动</a:t>
            </a:r>
            <a:r>
              <a:rPr lang="en-US" altLang="zh-CN" sz="36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LY</a:t>
            </a:r>
            <a:r>
              <a:rPr lang="zh-CN" altLang="en-US" sz="36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按键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发现对应的</a:t>
            </a:r>
            <a:r>
              <a:rPr lang="en-US" altLang="zh-CN" sz="36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sz="36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发生改变。</a:t>
            </a:r>
            <a:endParaRPr lang="zh-CN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3BEFE36-379D-46E3-B759-7A55B0C18570}"/>
              </a:ext>
            </a:extLst>
          </p:cNvPr>
          <p:cNvSpPr/>
          <p:nvPr/>
        </p:nvSpPr>
        <p:spPr>
          <a:xfrm>
            <a:off x="4157560" y="2270345"/>
            <a:ext cx="1630332" cy="45041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1ECCB1B-7D10-4F81-9E10-16C106F9AA0A}"/>
              </a:ext>
            </a:extLst>
          </p:cNvPr>
          <p:cNvSpPr/>
          <p:nvPr/>
        </p:nvSpPr>
        <p:spPr>
          <a:xfrm>
            <a:off x="7881695" y="2270345"/>
            <a:ext cx="1709840" cy="45041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069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8966C-E7C7-42F1-9B9D-046F791D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160" y="80181"/>
            <a:ext cx="7275250" cy="728786"/>
          </a:xfrm>
        </p:spPr>
        <p:txBody>
          <a:bodyPr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000" dirty="0"/>
              <a:t>手柄设置说明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6EF7983-1D80-49DA-A5E2-B92DFA8E1E9B}"/>
              </a:ext>
            </a:extLst>
          </p:cNvPr>
          <p:cNvCxnSpPr>
            <a:cxnSpLocks/>
          </p:cNvCxnSpPr>
          <p:nvPr/>
        </p:nvCxnSpPr>
        <p:spPr>
          <a:xfrm>
            <a:off x="284085" y="831616"/>
            <a:ext cx="89753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片包含 游戏机, 画&#10;&#10;描述已自动生成">
            <a:extLst>
              <a:ext uri="{FF2B5EF4-FFF2-40B4-BE49-F238E27FC236}">
                <a16:creationId xmlns:a16="http://schemas.microsoft.com/office/drawing/2014/main" id="{9F1B5DA2-7A65-488B-95E2-2C9D2AA18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17634"/>
            <a:ext cx="1586197" cy="6538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3A18A25-62AA-4FE8-A05E-23BE77B56D2D}"/>
              </a:ext>
            </a:extLst>
          </p:cNvPr>
          <p:cNvSpPr/>
          <p:nvPr/>
        </p:nvSpPr>
        <p:spPr>
          <a:xfrm>
            <a:off x="284084" y="873995"/>
            <a:ext cx="8975325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2400"/>
              </a:spcBef>
            </a:pPr>
            <a:r>
              <a:rPr lang="zh-CN" altLang="en-US" sz="3800" b="1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rPr>
              <a:t>绑定流程 </a:t>
            </a:r>
            <a:r>
              <a:rPr lang="en-US" altLang="zh-CN" sz="3800" b="1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rPr>
              <a:t>– 2. </a:t>
            </a:r>
            <a:r>
              <a:rPr lang="zh-CN" altLang="en-US" sz="3800" b="1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rPr>
              <a:t>绑定到对应的按键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78F54B-C14B-4AC7-8C85-B621F0938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64" y="2241148"/>
            <a:ext cx="4628571" cy="374285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1DD1F2A-3E2A-4C06-9A3F-1B27F94DD2CE}"/>
              </a:ext>
            </a:extLst>
          </p:cNvPr>
          <p:cNvSpPr/>
          <p:nvPr/>
        </p:nvSpPr>
        <p:spPr>
          <a:xfrm>
            <a:off x="5291435" y="3399173"/>
            <a:ext cx="46285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20000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LY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绑定到第一步发生改变的数据上， 然后移动摇杆，验证绑定结果。</a:t>
            </a:r>
            <a:endParaRPr lang="zh-CN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F40C3F6-F7B3-4073-91B3-4B7AFF1D7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244" y="2381393"/>
            <a:ext cx="4504762" cy="742857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4AF8F38-88CF-45D3-AB6F-C4F69B3A8CFE}"/>
              </a:ext>
            </a:extLst>
          </p:cNvPr>
          <p:cNvCxnSpPr/>
          <p:nvPr/>
        </p:nvCxnSpPr>
        <p:spPr>
          <a:xfrm flipV="1">
            <a:off x="2295525" y="2801735"/>
            <a:ext cx="3326260" cy="5210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865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8966C-E7C7-42F1-9B9D-046F791D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160" y="80181"/>
            <a:ext cx="7275250" cy="728786"/>
          </a:xfrm>
        </p:spPr>
        <p:txBody>
          <a:bodyPr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000" dirty="0"/>
              <a:t>手柄设置说明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6EF7983-1D80-49DA-A5E2-B92DFA8E1E9B}"/>
              </a:ext>
            </a:extLst>
          </p:cNvPr>
          <p:cNvCxnSpPr>
            <a:cxnSpLocks/>
          </p:cNvCxnSpPr>
          <p:nvPr/>
        </p:nvCxnSpPr>
        <p:spPr>
          <a:xfrm>
            <a:off x="284085" y="831616"/>
            <a:ext cx="89753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片包含 游戏机, 画&#10;&#10;描述已自动生成">
            <a:extLst>
              <a:ext uri="{FF2B5EF4-FFF2-40B4-BE49-F238E27FC236}">
                <a16:creationId xmlns:a16="http://schemas.microsoft.com/office/drawing/2014/main" id="{9F1B5DA2-7A65-488B-95E2-2C9D2AA18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17634"/>
            <a:ext cx="1586197" cy="6538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3A18A25-62AA-4FE8-A05E-23BE77B56D2D}"/>
              </a:ext>
            </a:extLst>
          </p:cNvPr>
          <p:cNvSpPr/>
          <p:nvPr/>
        </p:nvSpPr>
        <p:spPr>
          <a:xfrm>
            <a:off x="284084" y="873995"/>
            <a:ext cx="8975325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2400"/>
              </a:spcBef>
            </a:pPr>
            <a:r>
              <a:rPr lang="zh-CN" altLang="en-US" sz="3800" b="1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rPr>
              <a:t>绑定流程 </a:t>
            </a:r>
            <a:r>
              <a:rPr lang="en-US" altLang="zh-CN" sz="3800" b="1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rPr>
              <a:t>– 3. </a:t>
            </a:r>
            <a:r>
              <a:rPr lang="zh-CN" altLang="en-US" sz="3800" b="1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rPr>
              <a:t>重复以上两步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2ECB805-E4D0-40CD-8FC1-97A50F249DA8}"/>
              </a:ext>
            </a:extLst>
          </p:cNvPr>
          <p:cNvSpPr/>
          <p:nvPr/>
        </p:nvSpPr>
        <p:spPr>
          <a:xfrm>
            <a:off x="6586834" y="1784211"/>
            <a:ext cx="330011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20000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按下摇杆按键，对应摇杆状态发生改变。</a:t>
            </a:r>
            <a:endParaRPr lang="zh-CN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 descr="电脑屏幕截图&#10;&#10;描述已自动生成">
            <a:extLst>
              <a:ext uri="{FF2B5EF4-FFF2-40B4-BE49-F238E27FC236}">
                <a16:creationId xmlns:a16="http://schemas.microsoft.com/office/drawing/2014/main" id="{A850973A-655E-49CF-AA23-4309AA96D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69" y="1784211"/>
            <a:ext cx="5811615" cy="468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5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8966C-E7C7-42F1-9B9D-046F791D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160" y="80181"/>
            <a:ext cx="7275250" cy="728786"/>
          </a:xfrm>
        </p:spPr>
        <p:txBody>
          <a:bodyPr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000" dirty="0"/>
              <a:t>手柄设置说明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6EF7983-1D80-49DA-A5E2-B92DFA8E1E9B}"/>
              </a:ext>
            </a:extLst>
          </p:cNvPr>
          <p:cNvCxnSpPr>
            <a:cxnSpLocks/>
          </p:cNvCxnSpPr>
          <p:nvPr/>
        </p:nvCxnSpPr>
        <p:spPr>
          <a:xfrm>
            <a:off x="284085" y="831616"/>
            <a:ext cx="89753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片包含 游戏机, 画&#10;&#10;描述已自动生成">
            <a:extLst>
              <a:ext uri="{FF2B5EF4-FFF2-40B4-BE49-F238E27FC236}">
                <a16:creationId xmlns:a16="http://schemas.microsoft.com/office/drawing/2014/main" id="{9F1B5DA2-7A65-488B-95E2-2C9D2AA18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17634"/>
            <a:ext cx="1586197" cy="6538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3A18A25-62AA-4FE8-A05E-23BE77B56D2D}"/>
              </a:ext>
            </a:extLst>
          </p:cNvPr>
          <p:cNvSpPr/>
          <p:nvPr/>
        </p:nvSpPr>
        <p:spPr>
          <a:xfrm>
            <a:off x="284084" y="873995"/>
            <a:ext cx="8975325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2400"/>
              </a:spcBef>
            </a:pPr>
            <a:r>
              <a:rPr lang="zh-CN" altLang="en-US" sz="3800" b="1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rPr>
              <a:t>其他注意事项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53D3E8A-3E27-4B9D-98CA-11C68E569310}"/>
              </a:ext>
            </a:extLst>
          </p:cNvPr>
          <p:cNvSpPr/>
          <p:nvPr/>
        </p:nvSpPr>
        <p:spPr>
          <a:xfrm>
            <a:off x="411825" y="1866531"/>
            <a:ext cx="9560849" cy="411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程序运行会</a:t>
            </a:r>
            <a:r>
              <a:rPr lang="zh-CN" altLang="en-US" sz="36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自动搜索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可用手柄；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手柄掉线后再插入原手柄，</a:t>
            </a:r>
            <a:r>
              <a:rPr lang="zh-CN" altLang="en-US" sz="36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无需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重启软件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手柄掉线后插入新手柄，</a:t>
            </a:r>
            <a:r>
              <a:rPr lang="zh-CN" altLang="en-US" sz="36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需要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重启软件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同一台设备有多个手柄，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zh-CN" altLang="en-US" sz="36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第一个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手柄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5. 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配置文件保存在同目录的</a:t>
            </a:r>
            <a:r>
              <a:rPr lang="en-US" altLang="zh-CN" sz="36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Settings.ini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中；</a:t>
            </a:r>
            <a:endParaRPr lang="zh-CN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9676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82559-2AA3-49A9-9A4D-FD70F6432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592" y="986427"/>
            <a:ext cx="9162857" cy="1883023"/>
          </a:xfrm>
        </p:spPr>
        <p:txBody>
          <a:bodyPr anchor="ctr">
            <a:noAutofit/>
          </a:bodyPr>
          <a:lstStyle/>
          <a:p>
            <a:pPr algn="ctr"/>
            <a:r>
              <a:rPr lang="zh-CN" altLang="en-US" sz="9600" dirty="0">
                <a:solidFill>
                  <a:schemeClr val="tx1"/>
                </a:solidFill>
              </a:rPr>
              <a:t>转移台设置说明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D103988B-51F0-44E4-8989-78942A30D49E}"/>
              </a:ext>
            </a:extLst>
          </p:cNvPr>
          <p:cNvSpPr txBox="1">
            <a:spLocks/>
          </p:cNvSpPr>
          <p:nvPr/>
        </p:nvSpPr>
        <p:spPr>
          <a:xfrm>
            <a:off x="2825958" y="151205"/>
            <a:ext cx="6323934" cy="517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CN" altLang="en-US" sz="2800" dirty="0"/>
              <a:t>转移台项目</a:t>
            </a:r>
            <a:endParaRPr lang="en-US" altLang="zh-CN" sz="28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5A393B0-E6BC-40CE-90B1-D5E89596F8CE}"/>
              </a:ext>
            </a:extLst>
          </p:cNvPr>
          <p:cNvCxnSpPr>
            <a:cxnSpLocks/>
          </p:cNvCxnSpPr>
          <p:nvPr/>
        </p:nvCxnSpPr>
        <p:spPr>
          <a:xfrm>
            <a:off x="1153982" y="777569"/>
            <a:ext cx="819409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图片包含 游戏机, 画&#10;&#10;描述已自动生成">
            <a:extLst>
              <a:ext uri="{FF2B5EF4-FFF2-40B4-BE49-F238E27FC236}">
                <a16:creationId xmlns:a16="http://schemas.microsoft.com/office/drawing/2014/main" id="{F7E9367C-506D-4EB9-AC1E-67BD308A6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82" y="69436"/>
            <a:ext cx="1586197" cy="653880"/>
          </a:xfrm>
          <a:prstGeom prst="rect">
            <a:avLst/>
          </a:prstGeom>
        </p:spPr>
      </p:pic>
      <p:pic>
        <p:nvPicPr>
          <p:cNvPr id="22" name="图片 21" descr="图片包含 标志, 游戏机, 食物, 杯子&#10;&#10;描述已自动生成">
            <a:extLst>
              <a:ext uri="{FF2B5EF4-FFF2-40B4-BE49-F238E27FC236}">
                <a16:creationId xmlns:a16="http://schemas.microsoft.com/office/drawing/2014/main" id="{C8E7CD50-8EBF-4253-ABD8-57807C86F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37" y="69436"/>
            <a:ext cx="804855" cy="804855"/>
          </a:xfrm>
          <a:prstGeom prst="rect">
            <a:avLst/>
          </a:prstGeom>
        </p:spPr>
      </p:pic>
      <p:pic>
        <p:nvPicPr>
          <p:cNvPr id="7" name="图片 6" descr="卡通画&#10;&#10;描述已自动生成">
            <a:extLst>
              <a:ext uri="{FF2B5EF4-FFF2-40B4-BE49-F238E27FC236}">
                <a16:creationId xmlns:a16="http://schemas.microsoft.com/office/drawing/2014/main" id="{A6F7C95F-6013-4B5A-B51F-30748C504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70" y="3806632"/>
            <a:ext cx="3938170" cy="2758404"/>
          </a:xfrm>
          <a:prstGeom prst="rect">
            <a:avLst/>
          </a:prstGeom>
        </p:spPr>
      </p:pic>
      <p:pic>
        <p:nvPicPr>
          <p:cNvPr id="9" name="图片 8" descr="图片包含 室内, 桌子, 乐高, 游戏机&#10;&#10;描述已自动生成">
            <a:extLst>
              <a:ext uri="{FF2B5EF4-FFF2-40B4-BE49-F238E27FC236}">
                <a16:creationId xmlns:a16="http://schemas.microsoft.com/office/drawing/2014/main" id="{59260941-15C8-48BC-AE09-324B4C9152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8" b="15903"/>
          <a:stretch/>
        </p:blipFill>
        <p:spPr>
          <a:xfrm rot="656643">
            <a:off x="8995017" y="3542136"/>
            <a:ext cx="2512345" cy="34324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58DA05-3088-49CF-A202-5F91282F7E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804" y="2869450"/>
            <a:ext cx="3391268" cy="382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65245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1821</TotalTime>
  <Words>1069</Words>
  <Application>Microsoft Office PowerPoint</Application>
  <PresentationFormat>宽屏</PresentationFormat>
  <Paragraphs>215</Paragraphs>
  <Slides>26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等线</vt:lpstr>
      <vt:lpstr>方正姚体</vt:lpstr>
      <vt:lpstr>黑体</vt:lpstr>
      <vt:lpstr>华文宋体</vt:lpstr>
      <vt:lpstr>宋体</vt:lpstr>
      <vt:lpstr>Arial</vt:lpstr>
      <vt:lpstr>Times New Roman</vt:lpstr>
      <vt:lpstr>Trebuchet MS</vt:lpstr>
      <vt:lpstr>Wingdings</vt:lpstr>
      <vt:lpstr>Wingdings 3</vt:lpstr>
      <vt:lpstr>平面</vt:lpstr>
      <vt:lpstr>手柄设置说明</vt:lpstr>
      <vt:lpstr>手柄设置说明</vt:lpstr>
      <vt:lpstr>手柄设置说明</vt:lpstr>
      <vt:lpstr>手柄设置说明</vt:lpstr>
      <vt:lpstr>手柄设置说明</vt:lpstr>
      <vt:lpstr>手柄设置说明</vt:lpstr>
      <vt:lpstr>手柄设置说明</vt:lpstr>
      <vt:lpstr>手柄设置说明</vt:lpstr>
      <vt:lpstr>转移台设置说明</vt:lpstr>
      <vt:lpstr>转移台设置说明</vt:lpstr>
      <vt:lpstr>转移台设置说明</vt:lpstr>
      <vt:lpstr>转移台设置说明</vt:lpstr>
      <vt:lpstr>转移台设置说明</vt:lpstr>
      <vt:lpstr>软件操作说明</vt:lpstr>
      <vt:lpstr>转移台设置说明</vt:lpstr>
      <vt:lpstr>转移台设置说明</vt:lpstr>
      <vt:lpstr>转移台设置说明</vt:lpstr>
      <vt:lpstr>界面显示说明</vt:lpstr>
      <vt:lpstr>转移台设置说明</vt:lpstr>
      <vt:lpstr>转移台设置说明</vt:lpstr>
      <vt:lpstr>转移台设置说明</vt:lpstr>
      <vt:lpstr>转移台设置说明</vt:lpstr>
      <vt:lpstr>转移台设置说明</vt:lpstr>
      <vt:lpstr>转移台设置说明</vt:lpstr>
      <vt:lpstr>转移台设置说明</vt:lpstr>
      <vt:lpstr>转移台设置说明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Matching Networks for One-Shot Learning</dc:title>
  <dc:creator>张 栋祥</dc:creator>
  <cp:lastModifiedBy>张 栋祥</cp:lastModifiedBy>
  <cp:revision>842</cp:revision>
  <dcterms:created xsi:type="dcterms:W3CDTF">2019-06-04T08:54:01Z</dcterms:created>
  <dcterms:modified xsi:type="dcterms:W3CDTF">2020-08-20T10:31:26Z</dcterms:modified>
</cp:coreProperties>
</file>